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80" r:id="rId3"/>
    <p:sldId id="294" r:id="rId4"/>
    <p:sldId id="286" r:id="rId5"/>
    <p:sldId id="287" r:id="rId6"/>
    <p:sldId id="296" r:id="rId7"/>
    <p:sldId id="289" r:id="rId8"/>
    <p:sldId id="293" r:id="rId9"/>
    <p:sldId id="297" r:id="rId10"/>
    <p:sldId id="290" r:id="rId11"/>
    <p:sldId id="291" r:id="rId12"/>
    <p:sldId id="298" r:id="rId13"/>
    <p:sldId id="292" r:id="rId14"/>
    <p:sldId id="29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FD719-9F34-4369-9C04-E481BD07E01E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D8793-6D85-47AA-9285-0B65695160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6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fld id="{EBDA4C22-2F5D-4FDD-9B11-16419152BA15}" type="slidenum">
              <a:rPr lang="nb-NO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9558" algn="l"/>
                  <a:tab pos="820703" algn="l"/>
                  <a:tab pos="1233436" algn="l"/>
                  <a:tab pos="1644582" algn="l"/>
                  <a:tab pos="2055727" algn="l"/>
                  <a:tab pos="2466872" algn="l"/>
                  <a:tab pos="2879605" algn="l"/>
                  <a:tab pos="3290750" algn="l"/>
                  <a:tab pos="3701895" algn="l"/>
                  <a:tab pos="4114628" algn="l"/>
                  <a:tab pos="4525773" algn="l"/>
                  <a:tab pos="4936919" algn="l"/>
                  <a:tab pos="5349652" algn="l"/>
                  <a:tab pos="5760797" algn="l"/>
                  <a:tab pos="6171942" algn="l"/>
                  <a:tab pos="6584675" algn="l"/>
                  <a:tab pos="6995820" algn="l"/>
                  <a:tab pos="7406965" algn="l"/>
                  <a:tab pos="7819698" algn="l"/>
                  <a:tab pos="8230843" algn="l"/>
                </a:tabLst>
              </a:pPr>
              <a:t>2</a:t>
            </a:fld>
            <a:endParaRPr lang="nb-NO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0100"/>
            <a:ext cx="4267200" cy="32004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8"/>
            <a:ext cx="5028986" cy="3848874"/>
          </a:xfrm>
          <a:noFill/>
          <a:ln/>
        </p:spPr>
        <p:txBody>
          <a:bodyPr/>
          <a:lstStyle/>
          <a:p>
            <a:endParaRPr lang="nb-NO" dirty="0" smtClean="0">
              <a:latin typeface="Times New Roman" pitchFamily="18" charset="0"/>
            </a:endParaRPr>
          </a:p>
        </p:txBody>
      </p:sp>
      <p:sp>
        <p:nvSpPr>
          <p:cNvPr id="62469" name="Plassholder for dato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13. september 2011</a:t>
            </a:r>
          </a:p>
        </p:txBody>
      </p:sp>
      <p:sp>
        <p:nvSpPr>
          <p:cNvPr id="62470" name="Plassholder for bunntekst 5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NOFS' privatiseringskonferanse</a:t>
            </a:r>
          </a:p>
        </p:txBody>
      </p:sp>
    </p:spTree>
    <p:extLst>
      <p:ext uri="{BB962C8B-B14F-4D97-AF65-F5344CB8AC3E}">
        <p14:creationId xmlns:p14="http://schemas.microsoft.com/office/powerpoint/2010/main" val="67961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fld id="{EBDA4C22-2F5D-4FDD-9B11-16419152BA15}" type="slidenum">
              <a:rPr lang="nb-NO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9558" algn="l"/>
                  <a:tab pos="820703" algn="l"/>
                  <a:tab pos="1233436" algn="l"/>
                  <a:tab pos="1644582" algn="l"/>
                  <a:tab pos="2055727" algn="l"/>
                  <a:tab pos="2466872" algn="l"/>
                  <a:tab pos="2879605" algn="l"/>
                  <a:tab pos="3290750" algn="l"/>
                  <a:tab pos="3701895" algn="l"/>
                  <a:tab pos="4114628" algn="l"/>
                  <a:tab pos="4525773" algn="l"/>
                  <a:tab pos="4936919" algn="l"/>
                  <a:tab pos="5349652" algn="l"/>
                  <a:tab pos="5760797" algn="l"/>
                  <a:tab pos="6171942" algn="l"/>
                  <a:tab pos="6584675" algn="l"/>
                  <a:tab pos="6995820" algn="l"/>
                  <a:tab pos="7406965" algn="l"/>
                  <a:tab pos="7819698" algn="l"/>
                  <a:tab pos="8230843" algn="l"/>
                </a:tabLst>
              </a:pPr>
              <a:t>4</a:t>
            </a:fld>
            <a:endParaRPr lang="nb-NO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0100"/>
            <a:ext cx="4267200" cy="32004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8"/>
            <a:ext cx="5028986" cy="3848874"/>
          </a:xfrm>
          <a:noFill/>
          <a:ln/>
        </p:spPr>
        <p:txBody>
          <a:bodyPr/>
          <a:lstStyle/>
          <a:p>
            <a:endParaRPr lang="nb-NO" dirty="0" smtClean="0">
              <a:latin typeface="Times New Roman" pitchFamily="18" charset="0"/>
            </a:endParaRPr>
          </a:p>
        </p:txBody>
      </p:sp>
      <p:sp>
        <p:nvSpPr>
          <p:cNvPr id="62469" name="Plassholder for dato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13. september 2011</a:t>
            </a:r>
          </a:p>
        </p:txBody>
      </p:sp>
      <p:sp>
        <p:nvSpPr>
          <p:cNvPr id="62470" name="Plassholder for bunntekst 5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NOFS' privatiseringskonferanse</a:t>
            </a:r>
          </a:p>
        </p:txBody>
      </p:sp>
    </p:spTree>
    <p:extLst>
      <p:ext uri="{BB962C8B-B14F-4D97-AF65-F5344CB8AC3E}">
        <p14:creationId xmlns:p14="http://schemas.microsoft.com/office/powerpoint/2010/main" val="67961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fld id="{EBDA4C22-2F5D-4FDD-9B11-16419152BA15}" type="slidenum">
              <a:rPr lang="nb-NO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9558" algn="l"/>
                  <a:tab pos="820703" algn="l"/>
                  <a:tab pos="1233436" algn="l"/>
                  <a:tab pos="1644582" algn="l"/>
                  <a:tab pos="2055727" algn="l"/>
                  <a:tab pos="2466872" algn="l"/>
                  <a:tab pos="2879605" algn="l"/>
                  <a:tab pos="3290750" algn="l"/>
                  <a:tab pos="3701895" algn="l"/>
                  <a:tab pos="4114628" algn="l"/>
                  <a:tab pos="4525773" algn="l"/>
                  <a:tab pos="4936919" algn="l"/>
                  <a:tab pos="5349652" algn="l"/>
                  <a:tab pos="5760797" algn="l"/>
                  <a:tab pos="6171942" algn="l"/>
                  <a:tab pos="6584675" algn="l"/>
                  <a:tab pos="6995820" algn="l"/>
                  <a:tab pos="7406965" algn="l"/>
                  <a:tab pos="7819698" algn="l"/>
                  <a:tab pos="8230843" algn="l"/>
                </a:tabLst>
              </a:pPr>
              <a:t>5</a:t>
            </a:fld>
            <a:endParaRPr lang="nb-NO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0100"/>
            <a:ext cx="4267200" cy="32004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8"/>
            <a:ext cx="5028986" cy="3848874"/>
          </a:xfrm>
          <a:noFill/>
          <a:ln/>
        </p:spPr>
        <p:txBody>
          <a:bodyPr/>
          <a:lstStyle/>
          <a:p>
            <a:endParaRPr lang="nb-NO" dirty="0" smtClean="0">
              <a:latin typeface="Times New Roman" pitchFamily="18" charset="0"/>
            </a:endParaRPr>
          </a:p>
        </p:txBody>
      </p:sp>
      <p:sp>
        <p:nvSpPr>
          <p:cNvPr id="62469" name="Plassholder for dato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13. september 2011</a:t>
            </a:r>
          </a:p>
        </p:txBody>
      </p:sp>
      <p:sp>
        <p:nvSpPr>
          <p:cNvPr id="62470" name="Plassholder for bunntekst 5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NOFS' privatiseringskonferanse</a:t>
            </a:r>
          </a:p>
        </p:txBody>
      </p:sp>
    </p:spTree>
    <p:extLst>
      <p:ext uri="{BB962C8B-B14F-4D97-AF65-F5344CB8AC3E}">
        <p14:creationId xmlns:p14="http://schemas.microsoft.com/office/powerpoint/2010/main" val="67961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fld id="{EBDA4C22-2F5D-4FDD-9B11-16419152BA15}" type="slidenum">
              <a:rPr lang="nb-NO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9558" algn="l"/>
                  <a:tab pos="820703" algn="l"/>
                  <a:tab pos="1233436" algn="l"/>
                  <a:tab pos="1644582" algn="l"/>
                  <a:tab pos="2055727" algn="l"/>
                  <a:tab pos="2466872" algn="l"/>
                  <a:tab pos="2879605" algn="l"/>
                  <a:tab pos="3290750" algn="l"/>
                  <a:tab pos="3701895" algn="l"/>
                  <a:tab pos="4114628" algn="l"/>
                  <a:tab pos="4525773" algn="l"/>
                  <a:tab pos="4936919" algn="l"/>
                  <a:tab pos="5349652" algn="l"/>
                  <a:tab pos="5760797" algn="l"/>
                  <a:tab pos="6171942" algn="l"/>
                  <a:tab pos="6584675" algn="l"/>
                  <a:tab pos="6995820" algn="l"/>
                  <a:tab pos="7406965" algn="l"/>
                  <a:tab pos="7819698" algn="l"/>
                  <a:tab pos="8230843" algn="l"/>
                </a:tabLst>
              </a:pPr>
              <a:t>7</a:t>
            </a:fld>
            <a:endParaRPr lang="nb-NO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0100"/>
            <a:ext cx="4267200" cy="32004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8"/>
            <a:ext cx="5028986" cy="3848874"/>
          </a:xfrm>
          <a:noFill/>
          <a:ln/>
        </p:spPr>
        <p:txBody>
          <a:bodyPr/>
          <a:lstStyle/>
          <a:p>
            <a:endParaRPr lang="nb-NO" dirty="0" smtClean="0">
              <a:latin typeface="Times New Roman" pitchFamily="18" charset="0"/>
            </a:endParaRPr>
          </a:p>
        </p:txBody>
      </p:sp>
      <p:sp>
        <p:nvSpPr>
          <p:cNvPr id="62469" name="Plassholder for dato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13. september 2011</a:t>
            </a:r>
          </a:p>
        </p:txBody>
      </p:sp>
      <p:sp>
        <p:nvSpPr>
          <p:cNvPr id="62470" name="Plassholder for bunntekst 5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NOFS' privatiseringskonferanse</a:t>
            </a:r>
          </a:p>
        </p:txBody>
      </p:sp>
    </p:spTree>
    <p:extLst>
      <p:ext uri="{BB962C8B-B14F-4D97-AF65-F5344CB8AC3E}">
        <p14:creationId xmlns:p14="http://schemas.microsoft.com/office/powerpoint/2010/main" val="52100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fld id="{EBDA4C22-2F5D-4FDD-9B11-16419152BA15}" type="slidenum">
              <a:rPr lang="nb-NO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9558" algn="l"/>
                  <a:tab pos="820703" algn="l"/>
                  <a:tab pos="1233436" algn="l"/>
                  <a:tab pos="1644582" algn="l"/>
                  <a:tab pos="2055727" algn="l"/>
                  <a:tab pos="2466872" algn="l"/>
                  <a:tab pos="2879605" algn="l"/>
                  <a:tab pos="3290750" algn="l"/>
                  <a:tab pos="3701895" algn="l"/>
                  <a:tab pos="4114628" algn="l"/>
                  <a:tab pos="4525773" algn="l"/>
                  <a:tab pos="4936919" algn="l"/>
                  <a:tab pos="5349652" algn="l"/>
                  <a:tab pos="5760797" algn="l"/>
                  <a:tab pos="6171942" algn="l"/>
                  <a:tab pos="6584675" algn="l"/>
                  <a:tab pos="6995820" algn="l"/>
                  <a:tab pos="7406965" algn="l"/>
                  <a:tab pos="7819698" algn="l"/>
                  <a:tab pos="8230843" algn="l"/>
                </a:tabLst>
              </a:pPr>
              <a:t>9</a:t>
            </a:fld>
            <a:endParaRPr lang="nb-NO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0100"/>
            <a:ext cx="4267200" cy="32004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8"/>
            <a:ext cx="5028986" cy="3848874"/>
          </a:xfrm>
          <a:noFill/>
          <a:ln/>
        </p:spPr>
        <p:txBody>
          <a:bodyPr/>
          <a:lstStyle/>
          <a:p>
            <a:endParaRPr lang="nb-NO" dirty="0" smtClean="0">
              <a:latin typeface="Times New Roman" pitchFamily="18" charset="0"/>
            </a:endParaRPr>
          </a:p>
        </p:txBody>
      </p:sp>
      <p:sp>
        <p:nvSpPr>
          <p:cNvPr id="62469" name="Plassholder for dato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13. september 2011</a:t>
            </a:r>
          </a:p>
        </p:txBody>
      </p:sp>
      <p:sp>
        <p:nvSpPr>
          <p:cNvPr id="62470" name="Plassholder for bunntekst 5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NOFS' privatiseringskonferanse</a:t>
            </a:r>
          </a:p>
        </p:txBody>
      </p:sp>
    </p:spTree>
    <p:extLst>
      <p:ext uri="{BB962C8B-B14F-4D97-AF65-F5344CB8AC3E}">
        <p14:creationId xmlns:p14="http://schemas.microsoft.com/office/powerpoint/2010/main" val="1236320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fld id="{EBDA4C22-2F5D-4FDD-9B11-16419152BA15}" type="slidenum">
              <a:rPr lang="nb-NO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9558" algn="l"/>
                  <a:tab pos="820703" algn="l"/>
                  <a:tab pos="1233436" algn="l"/>
                  <a:tab pos="1644582" algn="l"/>
                  <a:tab pos="2055727" algn="l"/>
                  <a:tab pos="2466872" algn="l"/>
                  <a:tab pos="2879605" algn="l"/>
                  <a:tab pos="3290750" algn="l"/>
                  <a:tab pos="3701895" algn="l"/>
                  <a:tab pos="4114628" algn="l"/>
                  <a:tab pos="4525773" algn="l"/>
                  <a:tab pos="4936919" algn="l"/>
                  <a:tab pos="5349652" algn="l"/>
                  <a:tab pos="5760797" algn="l"/>
                  <a:tab pos="6171942" algn="l"/>
                  <a:tab pos="6584675" algn="l"/>
                  <a:tab pos="6995820" algn="l"/>
                  <a:tab pos="7406965" algn="l"/>
                  <a:tab pos="7819698" algn="l"/>
                  <a:tab pos="8230843" algn="l"/>
                </a:tabLst>
              </a:pPr>
              <a:t>10</a:t>
            </a:fld>
            <a:endParaRPr lang="nb-NO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0100"/>
            <a:ext cx="4267200" cy="32004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8"/>
            <a:ext cx="5028986" cy="3848874"/>
          </a:xfrm>
          <a:noFill/>
          <a:ln/>
        </p:spPr>
        <p:txBody>
          <a:bodyPr/>
          <a:lstStyle/>
          <a:p>
            <a:endParaRPr lang="nb-NO" dirty="0" smtClean="0">
              <a:latin typeface="Times New Roman" pitchFamily="18" charset="0"/>
            </a:endParaRPr>
          </a:p>
        </p:txBody>
      </p:sp>
      <p:sp>
        <p:nvSpPr>
          <p:cNvPr id="62469" name="Plassholder for dato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13. september 2011</a:t>
            </a:r>
          </a:p>
        </p:txBody>
      </p:sp>
      <p:sp>
        <p:nvSpPr>
          <p:cNvPr id="62470" name="Plassholder for bunntekst 5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NOFS' privatiseringskonferanse</a:t>
            </a:r>
          </a:p>
        </p:txBody>
      </p:sp>
    </p:spTree>
    <p:extLst>
      <p:ext uri="{BB962C8B-B14F-4D97-AF65-F5344CB8AC3E}">
        <p14:creationId xmlns:p14="http://schemas.microsoft.com/office/powerpoint/2010/main" val="339039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fld id="{EBDA4C22-2F5D-4FDD-9B11-16419152BA15}" type="slidenum">
              <a:rPr lang="nb-NO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9558" algn="l"/>
                  <a:tab pos="820703" algn="l"/>
                  <a:tab pos="1233436" algn="l"/>
                  <a:tab pos="1644582" algn="l"/>
                  <a:tab pos="2055727" algn="l"/>
                  <a:tab pos="2466872" algn="l"/>
                  <a:tab pos="2879605" algn="l"/>
                  <a:tab pos="3290750" algn="l"/>
                  <a:tab pos="3701895" algn="l"/>
                  <a:tab pos="4114628" algn="l"/>
                  <a:tab pos="4525773" algn="l"/>
                  <a:tab pos="4936919" algn="l"/>
                  <a:tab pos="5349652" algn="l"/>
                  <a:tab pos="5760797" algn="l"/>
                  <a:tab pos="6171942" algn="l"/>
                  <a:tab pos="6584675" algn="l"/>
                  <a:tab pos="6995820" algn="l"/>
                  <a:tab pos="7406965" algn="l"/>
                  <a:tab pos="7819698" algn="l"/>
                  <a:tab pos="8230843" algn="l"/>
                </a:tabLst>
              </a:pPr>
              <a:t>11</a:t>
            </a:fld>
            <a:endParaRPr lang="nb-NO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0100"/>
            <a:ext cx="4267200" cy="32004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8"/>
            <a:ext cx="5028986" cy="3848874"/>
          </a:xfrm>
          <a:noFill/>
          <a:ln/>
        </p:spPr>
        <p:txBody>
          <a:bodyPr/>
          <a:lstStyle/>
          <a:p>
            <a:endParaRPr lang="nb-NO" dirty="0" smtClean="0">
              <a:latin typeface="Times New Roman" pitchFamily="18" charset="0"/>
            </a:endParaRPr>
          </a:p>
        </p:txBody>
      </p:sp>
      <p:sp>
        <p:nvSpPr>
          <p:cNvPr id="62469" name="Plassholder for dato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13. september 2011</a:t>
            </a:r>
          </a:p>
        </p:txBody>
      </p:sp>
      <p:sp>
        <p:nvSpPr>
          <p:cNvPr id="62470" name="Plassholder for bunntekst 5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NOFS' privatiseringskonferanse</a:t>
            </a:r>
          </a:p>
        </p:txBody>
      </p:sp>
    </p:spTree>
    <p:extLst>
      <p:ext uri="{BB962C8B-B14F-4D97-AF65-F5344CB8AC3E}">
        <p14:creationId xmlns:p14="http://schemas.microsoft.com/office/powerpoint/2010/main" val="108242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fld id="{EBDA4C22-2F5D-4FDD-9B11-16419152BA15}" type="slidenum">
              <a:rPr lang="nb-NO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9558" algn="l"/>
                  <a:tab pos="820703" algn="l"/>
                  <a:tab pos="1233436" algn="l"/>
                  <a:tab pos="1644582" algn="l"/>
                  <a:tab pos="2055727" algn="l"/>
                  <a:tab pos="2466872" algn="l"/>
                  <a:tab pos="2879605" algn="l"/>
                  <a:tab pos="3290750" algn="l"/>
                  <a:tab pos="3701895" algn="l"/>
                  <a:tab pos="4114628" algn="l"/>
                  <a:tab pos="4525773" algn="l"/>
                  <a:tab pos="4936919" algn="l"/>
                  <a:tab pos="5349652" algn="l"/>
                  <a:tab pos="5760797" algn="l"/>
                  <a:tab pos="6171942" algn="l"/>
                  <a:tab pos="6584675" algn="l"/>
                  <a:tab pos="6995820" algn="l"/>
                  <a:tab pos="7406965" algn="l"/>
                  <a:tab pos="7819698" algn="l"/>
                  <a:tab pos="8230843" algn="l"/>
                </a:tabLst>
              </a:pPr>
              <a:t>12</a:t>
            </a:fld>
            <a:endParaRPr lang="nb-NO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0100"/>
            <a:ext cx="4267200" cy="32004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8"/>
            <a:ext cx="5028986" cy="3848874"/>
          </a:xfrm>
          <a:noFill/>
          <a:ln/>
        </p:spPr>
        <p:txBody>
          <a:bodyPr/>
          <a:lstStyle/>
          <a:p>
            <a:endParaRPr lang="nb-NO" dirty="0" smtClean="0">
              <a:latin typeface="Times New Roman" pitchFamily="18" charset="0"/>
            </a:endParaRPr>
          </a:p>
        </p:txBody>
      </p:sp>
      <p:sp>
        <p:nvSpPr>
          <p:cNvPr id="62469" name="Plassholder for dato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13. september 2011</a:t>
            </a:r>
          </a:p>
        </p:txBody>
      </p:sp>
      <p:sp>
        <p:nvSpPr>
          <p:cNvPr id="62470" name="Plassholder for bunntekst 5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NOFS' privatiseringskonferanse</a:t>
            </a:r>
          </a:p>
        </p:txBody>
      </p:sp>
    </p:spTree>
    <p:extLst>
      <p:ext uri="{BB962C8B-B14F-4D97-AF65-F5344CB8AC3E}">
        <p14:creationId xmlns:p14="http://schemas.microsoft.com/office/powerpoint/2010/main" val="86465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fld id="{EBDA4C22-2F5D-4FDD-9B11-16419152BA15}" type="slidenum">
              <a:rPr lang="nb-NO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9558" algn="l"/>
                  <a:tab pos="820703" algn="l"/>
                  <a:tab pos="1233436" algn="l"/>
                  <a:tab pos="1644582" algn="l"/>
                  <a:tab pos="2055727" algn="l"/>
                  <a:tab pos="2466872" algn="l"/>
                  <a:tab pos="2879605" algn="l"/>
                  <a:tab pos="3290750" algn="l"/>
                  <a:tab pos="3701895" algn="l"/>
                  <a:tab pos="4114628" algn="l"/>
                  <a:tab pos="4525773" algn="l"/>
                  <a:tab pos="4936919" algn="l"/>
                  <a:tab pos="5349652" algn="l"/>
                  <a:tab pos="5760797" algn="l"/>
                  <a:tab pos="6171942" algn="l"/>
                  <a:tab pos="6584675" algn="l"/>
                  <a:tab pos="6995820" algn="l"/>
                  <a:tab pos="7406965" algn="l"/>
                  <a:tab pos="7819698" algn="l"/>
                  <a:tab pos="8230843" algn="l"/>
                </a:tabLst>
              </a:pPr>
              <a:t>13</a:t>
            </a:fld>
            <a:endParaRPr lang="nb-NO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800100"/>
            <a:ext cx="4267200" cy="3200400"/>
          </a:xfrm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6068"/>
            <a:ext cx="5028986" cy="3848874"/>
          </a:xfrm>
          <a:noFill/>
          <a:ln/>
        </p:spPr>
        <p:txBody>
          <a:bodyPr/>
          <a:lstStyle/>
          <a:p>
            <a:endParaRPr lang="nb-NO" dirty="0" smtClean="0">
              <a:latin typeface="Times New Roman" pitchFamily="18" charset="0"/>
            </a:endParaRPr>
          </a:p>
        </p:txBody>
      </p:sp>
      <p:sp>
        <p:nvSpPr>
          <p:cNvPr id="62469" name="Plassholder for dato 4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13. september 2011</a:t>
            </a:r>
          </a:p>
        </p:txBody>
      </p:sp>
      <p:sp>
        <p:nvSpPr>
          <p:cNvPr id="62470" name="Plassholder for bunntekst 5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58" algn="l"/>
                <a:tab pos="820703" algn="l"/>
                <a:tab pos="1233436" algn="l"/>
                <a:tab pos="1644582" algn="l"/>
                <a:tab pos="2055727" algn="l"/>
                <a:tab pos="2466872" algn="l"/>
                <a:tab pos="2879605" algn="l"/>
                <a:tab pos="3290750" algn="l"/>
                <a:tab pos="3701895" algn="l"/>
                <a:tab pos="4114628" algn="l"/>
                <a:tab pos="4525773" algn="l"/>
                <a:tab pos="4936919" algn="l"/>
                <a:tab pos="5349652" algn="l"/>
                <a:tab pos="5760797" algn="l"/>
                <a:tab pos="6171942" algn="l"/>
                <a:tab pos="6584675" algn="l"/>
                <a:tab pos="6995820" algn="l"/>
                <a:tab pos="7406965" algn="l"/>
                <a:tab pos="7819698" algn="l"/>
                <a:tab pos="8230843" algn="l"/>
              </a:tabLst>
            </a:pPr>
            <a:r>
              <a:rPr lang="nb-NO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NOFS' privatiseringskonferanse</a:t>
            </a:r>
          </a:p>
        </p:txBody>
      </p:sp>
    </p:spTree>
    <p:extLst>
      <p:ext uri="{BB962C8B-B14F-4D97-AF65-F5344CB8AC3E}">
        <p14:creationId xmlns:p14="http://schemas.microsoft.com/office/powerpoint/2010/main" val="331490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basil\itf\Departmental Folders\Education\Global Projects\Climate change\Congress Mexico\logo\Climate-Change-logo-Englis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25193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45A2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1043-9BCA-4DE0-A273-D117C0EDB1A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5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E50A-3D32-4676-9F02-80A180B09C1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CBA8-5671-4606-9280-414D2E48DEC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8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/>
          <a:lstStyle>
            <a:lvl1pPr>
              <a:defRPr b="1">
                <a:solidFill>
                  <a:srgbClr val="45A2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F787-D778-4FA9-9BE4-2F6D3965885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0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rgbClr val="45A247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FE75-CCBB-4C62-9263-2FBE88CCEE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7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basil\itf\Departmental Folders\Education\Global Projects\Climate change\Congress Mexico\logo\Climate-Change-logo-Englis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25193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274638"/>
            <a:ext cx="5806800" cy="1143000"/>
          </a:xfrm>
        </p:spPr>
        <p:txBody>
          <a:bodyPr/>
          <a:lstStyle>
            <a:lvl1pPr>
              <a:defRPr b="1">
                <a:solidFill>
                  <a:srgbClr val="223E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>
            <a:lvl1pPr>
              <a:defRPr>
                <a:solidFill>
                  <a:srgbClr val="45A247"/>
                </a:solidFill>
              </a:defRPr>
            </a:lvl1pPr>
            <a:lvl2pPr>
              <a:defRPr>
                <a:solidFill>
                  <a:srgbClr val="223E7D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81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873C-52B5-412F-BAEA-22D52660C5A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2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45A247">
            <a:alpha val="5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ECBD-FCFA-46A2-BEB2-04CB77AE59E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8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2A0A-9807-4A08-9A66-B35B7712B1B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9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5A247">
            <a:alpha val="5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>
            <a:lvl1pPr>
              <a:defRPr b="1">
                <a:solidFill>
                  <a:srgbClr val="223E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586B-C2F3-4DE9-9A53-65EF9EE6856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8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4135-CE71-41C0-9538-881A5D04239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9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C824-EA1E-4916-976F-DFCCF0C8CD2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5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CE75-14C1-4F50-8F9F-FAF6234C831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6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84610A-1ED0-4354-9801-17B0F50A7B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3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352928" cy="4536504"/>
          </a:xfrm>
        </p:spPr>
        <p:txBody>
          <a:bodyPr/>
          <a:lstStyle/>
          <a:p>
            <a:r>
              <a:rPr lang="en-GB" sz="6000" dirty="0" smtClean="0">
                <a:solidFill>
                  <a:schemeClr val="accent1">
                    <a:lumMod val="50000"/>
                  </a:schemeClr>
                </a:solidFill>
              </a:rPr>
              <a:t>Reduce Emissions!</a:t>
            </a:r>
            <a:br>
              <a:rPr lang="en-GB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Perspectives on Expanding and Improving Public Transport</a:t>
            </a:r>
            <a:r>
              <a:rPr lang="en-GB" sz="6000" dirty="0">
                <a:solidFill>
                  <a:srgbClr val="C00000"/>
                </a:solidFill>
              </a:rPr>
              <a:t/>
            </a:r>
            <a:br>
              <a:rPr lang="en-GB" sz="6000" dirty="0">
                <a:solidFill>
                  <a:srgbClr val="C00000"/>
                </a:solidFill>
              </a:rPr>
            </a:br>
            <a:r>
              <a:rPr lang="en-GB" sz="1200" dirty="0" smtClean="0">
                <a:solidFill>
                  <a:srgbClr val="C00000"/>
                </a:solidFill>
              </a:rPr>
              <a:t/>
            </a:r>
            <a:br>
              <a:rPr lang="en-GB" sz="1200" dirty="0" smtClean="0">
                <a:solidFill>
                  <a:srgbClr val="C00000"/>
                </a:solidFill>
              </a:rPr>
            </a:br>
            <a:r>
              <a:rPr lang="en-GB" sz="1200" dirty="0" smtClean="0">
                <a:solidFill>
                  <a:srgbClr val="C00000"/>
                </a:solidFill>
              </a:rPr>
              <a:t/>
            </a:r>
            <a:br>
              <a:rPr lang="en-GB" sz="1200" dirty="0" smtClean="0">
                <a:solidFill>
                  <a:srgbClr val="C00000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COP21 – Paris, 3.12.2015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rgbClr val="C00000"/>
                </a:solidFill>
              </a:rPr>
              <a:t/>
            </a:r>
            <a:br>
              <a:rPr lang="en-GB" sz="1200" dirty="0" smtClean="0">
                <a:solidFill>
                  <a:srgbClr val="C00000"/>
                </a:solidFill>
              </a:rPr>
            </a:br>
            <a:r>
              <a:rPr lang="en-GB" sz="2800" dirty="0" err="1" smtClean="0">
                <a:solidFill>
                  <a:schemeClr val="tx1"/>
                </a:solidFill>
              </a:rPr>
              <a:t>Asbjørn</a:t>
            </a:r>
            <a:r>
              <a:rPr lang="en-GB" sz="2800" dirty="0" smtClean="0">
                <a:solidFill>
                  <a:schemeClr val="tx1"/>
                </a:solidFill>
              </a:rPr>
              <a:t> Wahl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Chair of the ITF Urban Transport Committee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Chair of the ITF Working Group on Climate Change</a:t>
            </a:r>
            <a:endParaRPr lang="en-GB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786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7" y="342744"/>
            <a:ext cx="6300193" cy="1142040"/>
          </a:xfrm>
          <a:noFill/>
        </p:spPr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Land </a:t>
            </a:r>
            <a:r>
              <a:rPr lang="nb-NO" dirty="0" err="1" smtClean="0">
                <a:solidFill>
                  <a:srgbClr val="C00000"/>
                </a:solidFill>
              </a:rPr>
              <a:t>use</a:t>
            </a:r>
            <a:r>
              <a:rPr lang="nb-NO" dirty="0" smtClean="0">
                <a:solidFill>
                  <a:srgbClr val="C00000"/>
                </a:solidFill>
              </a:rPr>
              <a:t> / urban planning</a:t>
            </a:r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1632960" y="6574291"/>
            <a:ext cx="1301760" cy="468049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3451681" y="6572850"/>
            <a:ext cx="3261600" cy="449327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Content Placeholder 7" descr="Density v Ener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9072" y="1740914"/>
            <a:ext cx="7287344" cy="50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982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7" y="342744"/>
            <a:ext cx="6300193" cy="1142040"/>
          </a:xfrm>
          <a:noFill/>
        </p:spPr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Public transport and </a:t>
            </a:r>
            <a:r>
              <a:rPr lang="nb-NO" dirty="0" err="1" smtClean="0">
                <a:solidFill>
                  <a:srgbClr val="C00000"/>
                </a:solidFill>
              </a:rPr>
              <a:t>jobs</a:t>
            </a:r>
            <a:endParaRPr lang="nb-NO" dirty="0" smtClean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34623"/>
            <a:ext cx="8568952" cy="4002689"/>
          </a:xfrm>
          <a:noFill/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There are about 7 million public transport workers in the world today, and it should be doubled by 2030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About 30 jobs are created for every 1 million Euro invested in public transport infrastructure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About 57 jobs are created for every 1 million Euro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used in the operation of public transport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Investments in public transport have a multiplier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of 2 – 2,5 (some places up to 4,1)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1632960" y="6574291"/>
            <a:ext cx="1301760" cy="468049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3451681" y="6572850"/>
            <a:ext cx="3261600" cy="449327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1161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7" y="342744"/>
            <a:ext cx="6300193" cy="1142040"/>
          </a:xfrm>
          <a:noFill/>
        </p:spPr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Benefits </a:t>
            </a:r>
            <a:r>
              <a:rPr lang="nb-NO" dirty="0" err="1" smtClean="0">
                <a:solidFill>
                  <a:srgbClr val="C00000"/>
                </a:solidFill>
              </a:rPr>
              <a:t>of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expanded</a:t>
            </a:r>
            <a:r>
              <a:rPr lang="nb-NO" dirty="0" smtClean="0">
                <a:solidFill>
                  <a:srgbClr val="C00000"/>
                </a:solidFill>
              </a:rPr>
              <a:t> PT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62615"/>
            <a:ext cx="8568952" cy="4002689"/>
          </a:xfrm>
          <a:noFill/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In addition to less GHG emissions, expanded and improved PT systems have many other benefits</a:t>
            </a:r>
          </a:p>
          <a:p>
            <a:r>
              <a:rPr lang="en-GB" sz="2800" dirty="0">
                <a:solidFill>
                  <a:schemeClr val="tx1"/>
                </a:solidFill>
              </a:rPr>
              <a:t>Less congestion, </a:t>
            </a:r>
            <a:r>
              <a:rPr lang="en-GB" sz="2800" dirty="0" smtClean="0">
                <a:solidFill>
                  <a:schemeClr val="tx1"/>
                </a:solidFill>
              </a:rPr>
              <a:t>which also means less travel time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Less pollution, which also leads to less health problems 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Improved mobility gives increased individual freedom – </a:t>
            </a:r>
            <a:r>
              <a:rPr lang="en-US" sz="2800" dirty="0">
                <a:solidFill>
                  <a:schemeClr val="tx1"/>
                </a:solidFill>
              </a:rPr>
              <a:t>e</a:t>
            </a:r>
            <a:r>
              <a:rPr lang="en-US" sz="2800" dirty="0" smtClean="0">
                <a:solidFill>
                  <a:schemeClr val="tx1"/>
                </a:solidFill>
              </a:rPr>
              <a:t>asier </a:t>
            </a:r>
            <a:r>
              <a:rPr lang="en-US" sz="2800" dirty="0">
                <a:solidFill>
                  <a:schemeClr val="tx1"/>
                </a:solidFill>
              </a:rPr>
              <a:t>to get to work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to school, </a:t>
            </a:r>
            <a:r>
              <a:rPr lang="en-US" sz="2800" dirty="0" smtClean="0">
                <a:solidFill>
                  <a:schemeClr val="tx1"/>
                </a:solidFill>
              </a:rPr>
              <a:t>to friends, </a:t>
            </a:r>
            <a:r>
              <a:rPr lang="en-US" sz="2800" dirty="0">
                <a:solidFill>
                  <a:schemeClr val="tx1"/>
                </a:solidFill>
              </a:rPr>
              <a:t>to a </a:t>
            </a:r>
            <a:r>
              <a:rPr lang="en-US" sz="2800" dirty="0" smtClean="0">
                <a:solidFill>
                  <a:schemeClr val="tx1"/>
                </a:solidFill>
              </a:rPr>
              <a:t>doctor…</a:t>
            </a:r>
            <a:endParaRPr lang="nb-NO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Improved economy (US): Every $1 </a:t>
            </a:r>
            <a:r>
              <a:rPr lang="en-US" sz="2800" dirty="0">
                <a:solidFill>
                  <a:schemeClr val="tx1"/>
                </a:solidFill>
              </a:rPr>
              <a:t>invested in </a:t>
            </a:r>
            <a:r>
              <a:rPr lang="en-US" sz="2800" dirty="0" smtClean="0">
                <a:solidFill>
                  <a:schemeClr val="tx1"/>
                </a:solidFill>
              </a:rPr>
              <a:t>PT </a:t>
            </a:r>
            <a:r>
              <a:rPr lang="en-US" sz="2800" dirty="0">
                <a:solidFill>
                  <a:schemeClr val="tx1"/>
                </a:solidFill>
              </a:rPr>
              <a:t>generates approximately $4 in economic returns</a:t>
            </a:r>
            <a:endParaRPr lang="en-GB" sz="2800" dirty="0" smtClean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1632960" y="6574291"/>
            <a:ext cx="1301760" cy="468049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3451681" y="6572850"/>
            <a:ext cx="3261600" cy="449327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6601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7" y="342744"/>
            <a:ext cx="6300193" cy="1142040"/>
          </a:xfrm>
          <a:noFill/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Joint ITF-UITP declaration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568952" cy="4623377"/>
          </a:xfrm>
          <a:noFill/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“Fossil fuel consumption and dependency in transport systems should be reduced and subsidies eventually eliminated”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Expanding public transport will enable us “to meet wider sustainable goals like the creation of millions of new, decent jobs, direct and indirect”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Agree to develop “high standards of initial and vocational training, high standards of staff security, and developing formal employment and reducing informal employment to enhance public transport”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1632960" y="6574291"/>
            <a:ext cx="1301760" cy="468049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3451681" y="6572850"/>
            <a:ext cx="3261600" cy="449327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50887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812360" cy="3888432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“A rapid expansion of good public transport services worldwide coupled with major infrastructure investment is the best strategy to counter the unsustainable growth in private motor transport.” (ITF/UITP)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43807" y="342744"/>
            <a:ext cx="630019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nb-N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b-NO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need</a:t>
            </a:r>
            <a:r>
              <a:rPr kumimoji="0" lang="nb-N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b-NO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urgent</a:t>
            </a:r>
            <a:r>
              <a:rPr kumimoji="0" lang="nb-N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action!</a:t>
            </a:r>
          </a:p>
        </p:txBody>
      </p:sp>
    </p:spTree>
    <p:extLst>
      <p:ext uri="{BB962C8B-B14F-4D97-AF65-F5344CB8AC3E}">
        <p14:creationId xmlns:p14="http://schemas.microsoft.com/office/powerpoint/2010/main" val="14101223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368" y="4869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www.itfclimatejustice.org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\\basil\itf\Reference Folders\climate change\Action week 2015\Photo montage\CAD_ThankYou_ShareImage_FBCoverPhoto2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609"/>
            <a:ext cx="9154337" cy="33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124744"/>
            <a:ext cx="5912297" cy="32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676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7" y="342744"/>
            <a:ext cx="6300193" cy="1142040"/>
          </a:xfrm>
          <a:noFill/>
        </p:spPr>
        <p:txBody>
          <a:bodyPr/>
          <a:lstStyle/>
          <a:p>
            <a:r>
              <a:rPr lang="nb-NO" sz="3900" dirty="0" err="1" smtClean="0">
                <a:solidFill>
                  <a:srgbClr val="C00000"/>
                </a:solidFill>
              </a:rPr>
              <a:t>Climate</a:t>
            </a:r>
            <a:r>
              <a:rPr lang="nb-NO" sz="3900" dirty="0" smtClean="0">
                <a:solidFill>
                  <a:srgbClr val="C00000"/>
                </a:solidFill>
              </a:rPr>
              <a:t> </a:t>
            </a:r>
            <a:r>
              <a:rPr lang="nb-NO" sz="3900" dirty="0" err="1">
                <a:solidFill>
                  <a:srgbClr val="C00000"/>
                </a:solidFill>
              </a:rPr>
              <a:t>c</a:t>
            </a:r>
            <a:r>
              <a:rPr lang="nb-NO" sz="3900" dirty="0" err="1" smtClean="0">
                <a:solidFill>
                  <a:srgbClr val="C00000"/>
                </a:solidFill>
              </a:rPr>
              <a:t>hange</a:t>
            </a:r>
            <a:r>
              <a:rPr lang="nb-NO" sz="3900" dirty="0" smtClean="0">
                <a:solidFill>
                  <a:srgbClr val="C00000"/>
                </a:solidFill>
              </a:rPr>
              <a:t> and transport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62615"/>
            <a:ext cx="8568952" cy="4002689"/>
          </a:xfrm>
          <a:noFill/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The transport sector is responsible for about 13%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of total GHG emissions at the global level (UNIPCC)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Much higher in rich countries (US – 26%, EU – 19%)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23% of CO2 from fossil fuel from transport (OECD 30%)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The OECD countries represent only 20% of world population, but stand for 2/3 of total emissions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Transport emissions have increased 120% during the last 30 years, and are still increasing all over the world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1632960" y="6574291"/>
            <a:ext cx="1301760" cy="468049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3451681" y="6572850"/>
            <a:ext cx="3261600" cy="449327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812360" cy="3888432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“Emissions from transport are expected to rise 30 percent by the year 2030 and 75 percent by year 2050, with most growth coming from private vehicles.” (ITF/UITP)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43807" y="342744"/>
            <a:ext cx="630019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Increase</a:t>
            </a:r>
            <a:r>
              <a:rPr kumimoji="0" lang="nb-N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not </a:t>
            </a:r>
            <a:r>
              <a:rPr kumimoji="0" lang="nb-NO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decrease</a:t>
            </a:r>
            <a:r>
              <a:rPr kumimoji="0" lang="nb-N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5224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7" y="342744"/>
            <a:ext cx="6300193" cy="1142040"/>
          </a:xfrm>
          <a:noFill/>
        </p:spPr>
        <p:txBody>
          <a:bodyPr/>
          <a:lstStyle/>
          <a:p>
            <a:r>
              <a:rPr lang="nb-NO" sz="3600" dirty="0" smtClean="0">
                <a:solidFill>
                  <a:srgbClr val="C00000"/>
                </a:solidFill>
              </a:rPr>
              <a:t>Private </a:t>
            </a:r>
            <a:r>
              <a:rPr lang="nb-NO" sz="3600" dirty="0" err="1" smtClean="0">
                <a:solidFill>
                  <a:srgbClr val="C00000"/>
                </a:solidFill>
              </a:rPr>
              <a:t>cars</a:t>
            </a:r>
            <a:r>
              <a:rPr lang="nb-NO" sz="3600" dirty="0" smtClean="0">
                <a:solidFill>
                  <a:srgbClr val="C00000"/>
                </a:solidFill>
              </a:rPr>
              <a:t> </a:t>
            </a:r>
            <a:r>
              <a:rPr lang="nb-NO" sz="3600" dirty="0" err="1" smtClean="0">
                <a:solidFill>
                  <a:srgbClr val="C00000"/>
                </a:solidFill>
              </a:rPr>
              <a:t>the</a:t>
            </a:r>
            <a:r>
              <a:rPr lang="nb-NO" sz="3600" dirty="0" smtClean="0">
                <a:solidFill>
                  <a:srgbClr val="C00000"/>
                </a:solidFill>
              </a:rPr>
              <a:t> </a:t>
            </a:r>
            <a:r>
              <a:rPr lang="nb-NO" sz="3600" dirty="0" err="1" smtClean="0">
                <a:solidFill>
                  <a:srgbClr val="C00000"/>
                </a:solidFill>
              </a:rPr>
              <a:t>biggest</a:t>
            </a:r>
            <a:r>
              <a:rPr lang="nb-NO" sz="3600" dirty="0" smtClean="0">
                <a:solidFill>
                  <a:srgbClr val="C00000"/>
                </a:solidFill>
              </a:rPr>
              <a:t> problem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62615"/>
            <a:ext cx="8784976" cy="3930681"/>
          </a:xfrm>
          <a:noFill/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Increased transport emissions often more than outweigh reductions achieved in other parts of the economy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Road transport is responsible for 3/4 </a:t>
            </a:r>
            <a:r>
              <a:rPr lang="en-GB" sz="2800" dirty="0">
                <a:solidFill>
                  <a:schemeClr val="tx1"/>
                </a:solidFill>
              </a:rPr>
              <a:t>of </a:t>
            </a:r>
            <a:r>
              <a:rPr lang="en-GB" sz="2800" dirty="0" smtClean="0">
                <a:solidFill>
                  <a:schemeClr val="tx1"/>
                </a:solidFill>
              </a:rPr>
              <a:t>transport emissions, and private </a:t>
            </a:r>
            <a:r>
              <a:rPr lang="en-GB" sz="2800" dirty="0">
                <a:solidFill>
                  <a:schemeClr val="tx1"/>
                </a:solidFill>
              </a:rPr>
              <a:t>cars are the biggest </a:t>
            </a:r>
            <a:r>
              <a:rPr lang="en-GB" sz="2800" dirty="0" smtClean="0">
                <a:solidFill>
                  <a:schemeClr val="tx1"/>
                </a:solidFill>
              </a:rPr>
              <a:t>contributor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The number of private cars is growing rapidly –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expected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from 700 million in 2005 to 2 billion in 2050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Thus, the positive effects of more energy-effective cars are also outweighed by the enormous increase of cars</a:t>
            </a:r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1632960" y="6574291"/>
            <a:ext cx="1301760" cy="468049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3451681" y="6572850"/>
            <a:ext cx="3261600" cy="449327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7" y="342744"/>
            <a:ext cx="6300193" cy="1142040"/>
          </a:xfrm>
          <a:noFill/>
        </p:spPr>
        <p:txBody>
          <a:bodyPr/>
          <a:lstStyle/>
          <a:p>
            <a:r>
              <a:rPr lang="nb-NO" sz="3700" dirty="0" smtClean="0">
                <a:solidFill>
                  <a:srgbClr val="C00000"/>
                </a:solidFill>
              </a:rPr>
              <a:t>How to </a:t>
            </a:r>
            <a:r>
              <a:rPr lang="nb-NO" sz="3700" dirty="0" err="1" smtClean="0">
                <a:solidFill>
                  <a:srgbClr val="C00000"/>
                </a:solidFill>
              </a:rPr>
              <a:t>cut</a:t>
            </a:r>
            <a:r>
              <a:rPr lang="nb-NO" sz="3700" dirty="0" smtClean="0">
                <a:solidFill>
                  <a:srgbClr val="C00000"/>
                </a:solidFill>
              </a:rPr>
              <a:t> transport </a:t>
            </a:r>
            <a:r>
              <a:rPr lang="nb-NO" sz="3700" dirty="0" err="1" smtClean="0">
                <a:solidFill>
                  <a:srgbClr val="C00000"/>
                </a:solidFill>
              </a:rPr>
              <a:t>emissions</a:t>
            </a:r>
            <a:endParaRPr lang="nb-NO" sz="3700" dirty="0" smtClean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90607"/>
            <a:ext cx="8568952" cy="4002689"/>
          </a:xfrm>
          <a:noFill/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There are three ways to cut emissions from transport – the so-called “Reduce – Shift – Improve” strategy: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1. Better technology (“the technological fix”)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2. To shift from transport modes with high emissions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to modes with lower emissions (“the modal shift”)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3. To reduce the need for transport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In cities, a massive modal shift from private cars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to public transport will have to take place</a:t>
            </a:r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1632960" y="6574291"/>
            <a:ext cx="1301760" cy="468049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3451681" y="6572850"/>
            <a:ext cx="3261600" cy="449327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812360" cy="3888432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“Public transport has a major role to play in controlling and reducing greenhouse gas emissions. If Public Transport was expanded to twice its current size, GHG emissions per capita would decrease by 60%.” (ITF/UITP)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43807" y="342744"/>
            <a:ext cx="630019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PT has a</a:t>
            </a:r>
            <a:r>
              <a:rPr kumimoji="0" lang="nb-N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huge </a:t>
            </a:r>
            <a:r>
              <a:rPr kumimoji="0" lang="nb-NO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potential</a:t>
            </a:r>
            <a:endParaRPr kumimoji="0" lang="nb-NO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08156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7" y="342744"/>
            <a:ext cx="6300193" cy="1142040"/>
          </a:xfrm>
          <a:noFill/>
        </p:spPr>
        <p:txBody>
          <a:bodyPr/>
          <a:lstStyle/>
          <a:p>
            <a:r>
              <a:rPr lang="nb-NO" dirty="0" err="1" smtClean="0">
                <a:solidFill>
                  <a:srgbClr val="C00000"/>
                </a:solidFill>
              </a:rPr>
              <a:t>Acknowledge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the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failures</a:t>
            </a:r>
            <a:endParaRPr lang="nb-NO" dirty="0" smtClean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62615"/>
            <a:ext cx="8568952" cy="4002689"/>
          </a:xfrm>
          <a:noFill/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Climate change policies so far have failed to reduce </a:t>
            </a:r>
            <a:br>
              <a:rPr lang="en-GB" sz="2800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</a:rPr>
              <a:t>the emissions of GHG – emissions </a:t>
            </a:r>
            <a:r>
              <a:rPr lang="en-GB" sz="2800" dirty="0">
                <a:solidFill>
                  <a:schemeClr val="tx1"/>
                </a:solidFill>
              </a:rPr>
              <a:t>have </a:t>
            </a:r>
            <a:r>
              <a:rPr lang="en-GB" sz="2800" dirty="0" smtClean="0">
                <a:solidFill>
                  <a:schemeClr val="tx1"/>
                </a:solidFill>
              </a:rPr>
              <a:t>increased</a:t>
            </a:r>
          </a:p>
          <a:p>
            <a:pPr>
              <a:buFont typeface="Arial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Market forces have been given priority over politics</a:t>
            </a:r>
          </a:p>
          <a:p>
            <a:r>
              <a:rPr lang="en-GB" sz="2800" dirty="0">
                <a:solidFill>
                  <a:schemeClr val="tx1"/>
                </a:solidFill>
              </a:rPr>
              <a:t>Deregulation, privatisation, market orientation, fossil fuel subsidies, externalisation of costs, lack of land and urban planning, etc., prevent necessary political action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We face a problem of deep systemic dimensions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A completely new political approach is needed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1632960" y="6574291"/>
            <a:ext cx="1301760" cy="468049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3451681" y="6572850"/>
            <a:ext cx="3261600" cy="449327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2600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812360" cy="3888432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</a:rPr>
              <a:t>“Any global attempt at limiting global average temperature rise to less than 2</a:t>
            </a:r>
            <a:r>
              <a:rPr lang="en-GB" sz="3600" baseline="30000" dirty="0" smtClean="0">
                <a:solidFill>
                  <a:schemeClr val="tx1"/>
                </a:solidFill>
              </a:rPr>
              <a:t>o</a:t>
            </a:r>
            <a:r>
              <a:rPr lang="en-GB" sz="3600" dirty="0" smtClean="0">
                <a:solidFill>
                  <a:schemeClr val="tx1"/>
                </a:solidFill>
              </a:rPr>
              <a:t>C without including the transport sector will not be successful.” (ITF/UITP)</a:t>
            </a:r>
            <a:endParaRPr lang="en-GB" sz="6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43807" y="342744"/>
            <a:ext cx="6300193" cy="11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 is desisive</a:t>
            </a:r>
          </a:p>
        </p:txBody>
      </p:sp>
    </p:spTree>
    <p:extLst>
      <p:ext uri="{BB962C8B-B14F-4D97-AF65-F5344CB8AC3E}">
        <p14:creationId xmlns:p14="http://schemas.microsoft.com/office/powerpoint/2010/main" val="41885453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7" y="342744"/>
            <a:ext cx="6300193" cy="1142040"/>
          </a:xfrm>
          <a:noFill/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What has to be done?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62615"/>
            <a:ext cx="8568952" cy="4410235"/>
          </a:xfrm>
          <a:noFill/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PT has to be brought under public, democratic control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Investments in PT infrastructure and systems are to be expanded to allow for a doubling of PT </a:t>
            </a:r>
            <a:r>
              <a:rPr lang="en-GB" sz="2800" smtClean="0">
                <a:solidFill>
                  <a:schemeClr val="tx1"/>
                </a:solidFill>
              </a:rPr>
              <a:t>in </a:t>
            </a:r>
            <a:r>
              <a:rPr lang="en-GB" sz="2800" smtClean="0">
                <a:solidFill>
                  <a:schemeClr val="tx1"/>
                </a:solidFill>
              </a:rPr>
              <a:t>10 </a:t>
            </a:r>
            <a:r>
              <a:rPr lang="en-GB" sz="2800" dirty="0" smtClean="0">
                <a:solidFill>
                  <a:schemeClr val="tx1"/>
                </a:solidFill>
              </a:rPr>
              <a:t>years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External costs have to be internalised in all transport, and all fossil full subsidies have to be abolished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As PT is improved, private cars must be restricted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Long term, land use/urban planning are key to reduce transport needs and create an efficient PT system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Broad social alliances for PT have to be built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1632960" y="6574291"/>
            <a:ext cx="1301760" cy="468049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3451681" y="6572850"/>
            <a:ext cx="3261600" cy="449327"/>
          </a:xfrm>
          <a:prstGeom prst="rect">
            <a:avLst/>
          </a:prstGeom>
          <a:noFill/>
        </p:spPr>
        <p:txBody>
          <a:bodyPr lIns="82945" tIns="41473" rIns="82945" bIns="41473"/>
          <a:lstStyle/>
          <a:p>
            <a:pPr>
              <a:buFont typeface="Times New Roman" pitchFamily="18" charset="0"/>
              <a:buNone/>
            </a:pPr>
            <a:endParaRPr lang="nb-NO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5699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li's climate justice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5A247"/>
      </a:accent1>
      <a:accent2>
        <a:srgbClr val="223E7D"/>
      </a:accent2>
      <a:accent3>
        <a:srgbClr val="C7D22D"/>
      </a:accent3>
      <a:accent4>
        <a:srgbClr val="89CC8B"/>
      </a:accent4>
      <a:accent5>
        <a:srgbClr val="597ED1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645</Words>
  <Application>Microsoft Office PowerPoint</Application>
  <PresentationFormat>Skjermfremvisning (4:3)</PresentationFormat>
  <Paragraphs>83</Paragraphs>
  <Slides>15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 Unicode MS</vt:lpstr>
      <vt:lpstr>Arial</vt:lpstr>
      <vt:lpstr>Calibri</vt:lpstr>
      <vt:lpstr>Times New Roman</vt:lpstr>
      <vt:lpstr>1_Office Theme</vt:lpstr>
      <vt:lpstr>Reduce Emissions! Perspectives on Expanding and Improving Public Transport   COP21 – Paris, 3.12.2015  Asbjørn Wahl Chair of the ITF Urban Transport Committee Chair of the ITF Working Group on Climate Change</vt:lpstr>
      <vt:lpstr>Climate change and transport</vt:lpstr>
      <vt:lpstr>“Emissions from transport are expected to rise 30 percent by the year 2030 and 75 percent by year 2050, with most growth coming from private vehicles.” (ITF/UITP)</vt:lpstr>
      <vt:lpstr>Private cars the biggest problem</vt:lpstr>
      <vt:lpstr>How to cut transport emissions</vt:lpstr>
      <vt:lpstr>“Public transport has a major role to play in controlling and reducing greenhouse gas emissions. If Public Transport was expanded to twice its current size, GHG emissions per capita would decrease by 60%.” (ITF/UITP)</vt:lpstr>
      <vt:lpstr>Acknowledge the failures</vt:lpstr>
      <vt:lpstr>“Any global attempt at limiting global average temperature rise to less than 2oC without including the transport sector will not be successful.” (ITF/UITP)</vt:lpstr>
      <vt:lpstr>What has to be done?</vt:lpstr>
      <vt:lpstr>Land use / urban planning</vt:lpstr>
      <vt:lpstr>Public transport and jobs</vt:lpstr>
      <vt:lpstr>Benefits of expanded PT </vt:lpstr>
      <vt:lpstr>Joint ITF-UITP declaration</vt:lpstr>
      <vt:lpstr>“A rapid expansion of good public transport services worldwide coupled with major infrastructure investment is the best strategy to counter the unsustainable growth in private motor transport.” (ITF/UITP)</vt:lpstr>
      <vt:lpstr>www.itfclimatejustice.org</vt:lpstr>
    </vt:vector>
  </TitlesOfParts>
  <Company>International Transport Workers Federation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message</dc:title>
  <dc:creator>Alana</dc:creator>
  <cp:lastModifiedBy>aswahl</cp:lastModifiedBy>
  <cp:revision>45</cp:revision>
  <dcterms:created xsi:type="dcterms:W3CDTF">2014-09-27T11:09:59Z</dcterms:created>
  <dcterms:modified xsi:type="dcterms:W3CDTF">2015-12-09T12:44:23Z</dcterms:modified>
</cp:coreProperties>
</file>