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67" r:id="rId3"/>
    <p:sldId id="287" r:id="rId4"/>
    <p:sldId id="288" r:id="rId5"/>
    <p:sldId id="271" r:id="rId6"/>
    <p:sldId id="272" r:id="rId7"/>
    <p:sldId id="273" r:id="rId8"/>
    <p:sldId id="275" r:id="rId9"/>
    <p:sldId id="276" r:id="rId10"/>
    <p:sldId id="277" r:id="rId11"/>
    <p:sldId id="278" r:id="rId12"/>
    <p:sldId id="279" r:id="rId13"/>
    <p:sldId id="280" r:id="rId14"/>
    <p:sldId id="281" r:id="rId15"/>
    <p:sldId id="285" r:id="rId16"/>
    <p:sldId id="282" r:id="rId17"/>
  </p:sldIdLst>
  <p:sldSz cx="9144000" cy="6858000" type="screen4x3"/>
  <p:notesSz cx="985678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Estilo claro 2 - Énfasis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Estilo claro 3 - Énfasis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Estilo claro 3 - Énfasis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206" autoAdjust="0"/>
  </p:normalViewPr>
  <p:slideViewPr>
    <p:cSldViewPr>
      <p:cViewPr varScale="1">
        <p:scale>
          <a:sx n="60" d="100"/>
          <a:sy n="60" d="100"/>
        </p:scale>
        <p:origin x="-16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1275" cy="3398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583232" y="0"/>
            <a:ext cx="4271275" cy="339884"/>
          </a:xfrm>
          <a:prstGeom prst="rect">
            <a:avLst/>
          </a:prstGeom>
        </p:spPr>
        <p:txBody>
          <a:bodyPr vert="horz" lIns="91440" tIns="45720" rIns="91440" bIns="45720" rtlCol="0"/>
          <a:lstStyle>
            <a:lvl1pPr algn="r">
              <a:defRPr sz="1200"/>
            </a:lvl1pPr>
          </a:lstStyle>
          <a:p>
            <a:fld id="{7E667D99-83F9-4339-B0DB-1EC9B4DB7050}" type="datetimeFigureOut">
              <a:rPr lang="en-GB" smtClean="0"/>
              <a:t>12/12/2014</a:t>
            </a:fld>
            <a:endParaRPr lang="en-GB"/>
          </a:p>
        </p:txBody>
      </p:sp>
      <p:sp>
        <p:nvSpPr>
          <p:cNvPr id="4" name="Footer Placeholder 3"/>
          <p:cNvSpPr>
            <a:spLocks noGrp="1"/>
          </p:cNvSpPr>
          <p:nvPr>
            <p:ph type="ftr" sz="quarter" idx="2"/>
          </p:nvPr>
        </p:nvSpPr>
        <p:spPr>
          <a:xfrm>
            <a:off x="0" y="6456612"/>
            <a:ext cx="4271275" cy="33988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583232" y="6456612"/>
            <a:ext cx="4271275" cy="339884"/>
          </a:xfrm>
          <a:prstGeom prst="rect">
            <a:avLst/>
          </a:prstGeom>
        </p:spPr>
        <p:txBody>
          <a:bodyPr vert="horz" lIns="91440" tIns="45720" rIns="91440" bIns="45720" rtlCol="0" anchor="b"/>
          <a:lstStyle>
            <a:lvl1pPr algn="r">
              <a:defRPr sz="1200"/>
            </a:lvl1pPr>
          </a:lstStyle>
          <a:p>
            <a:fld id="{5F14921E-991D-4015-BC91-0CBBC6C9645E}" type="slidenum">
              <a:rPr lang="en-GB" smtClean="0"/>
              <a:t>‹#›</a:t>
            </a:fld>
            <a:endParaRPr lang="en-GB"/>
          </a:p>
        </p:txBody>
      </p:sp>
    </p:spTree>
    <p:extLst>
      <p:ext uri="{BB962C8B-B14F-4D97-AF65-F5344CB8AC3E}">
        <p14:creationId xmlns:p14="http://schemas.microsoft.com/office/powerpoint/2010/main" val="3319308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1275" cy="3398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583232" y="0"/>
            <a:ext cx="4271275" cy="339884"/>
          </a:xfrm>
          <a:prstGeom prst="rect">
            <a:avLst/>
          </a:prstGeom>
        </p:spPr>
        <p:txBody>
          <a:bodyPr vert="horz" lIns="91440" tIns="45720" rIns="91440" bIns="45720" rtlCol="0"/>
          <a:lstStyle>
            <a:lvl1pPr algn="r">
              <a:defRPr sz="1200"/>
            </a:lvl1pPr>
          </a:lstStyle>
          <a:p>
            <a:fld id="{BAAC8CC2-30A0-4857-B0DB-CE756CA870DA}" type="datetimeFigureOut">
              <a:rPr lang="en-GB" smtClean="0"/>
              <a:t>12/12/2014</a:t>
            </a:fld>
            <a:endParaRPr lang="en-GB"/>
          </a:p>
        </p:txBody>
      </p:sp>
      <p:sp>
        <p:nvSpPr>
          <p:cNvPr id="4" name="Slide Image Placeholder 3"/>
          <p:cNvSpPr>
            <a:spLocks noGrp="1" noRot="1" noChangeAspect="1"/>
          </p:cNvSpPr>
          <p:nvPr>
            <p:ph type="sldImg" idx="2"/>
          </p:nvPr>
        </p:nvSpPr>
        <p:spPr>
          <a:xfrm>
            <a:off x="3228975" y="509588"/>
            <a:ext cx="3398838" cy="25495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85679" y="3228896"/>
            <a:ext cx="7885430" cy="305895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456612"/>
            <a:ext cx="4271275" cy="33988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583232" y="6456612"/>
            <a:ext cx="4271275" cy="339884"/>
          </a:xfrm>
          <a:prstGeom prst="rect">
            <a:avLst/>
          </a:prstGeom>
        </p:spPr>
        <p:txBody>
          <a:bodyPr vert="horz" lIns="91440" tIns="45720" rIns="91440" bIns="45720" rtlCol="0" anchor="b"/>
          <a:lstStyle>
            <a:lvl1pPr algn="r">
              <a:defRPr sz="1200"/>
            </a:lvl1pPr>
          </a:lstStyle>
          <a:p>
            <a:fld id="{25763A42-6F74-4692-8856-25B384849F80}" type="slidenum">
              <a:rPr lang="en-GB" smtClean="0"/>
              <a:t>‹#›</a:t>
            </a:fld>
            <a:endParaRPr lang="en-GB"/>
          </a:p>
        </p:txBody>
      </p:sp>
    </p:spTree>
    <p:extLst>
      <p:ext uri="{BB962C8B-B14F-4D97-AF65-F5344CB8AC3E}">
        <p14:creationId xmlns:p14="http://schemas.microsoft.com/office/powerpoint/2010/main" val="51264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25763A42-6F74-4692-8856-25B384849F80}" type="slidenum">
              <a:rPr lang="en-GB" smtClean="0"/>
              <a:t>8</a:t>
            </a:fld>
            <a:endParaRPr lang="en-GB"/>
          </a:p>
        </p:txBody>
      </p:sp>
    </p:spTree>
    <p:extLst>
      <p:ext uri="{BB962C8B-B14F-4D97-AF65-F5344CB8AC3E}">
        <p14:creationId xmlns:p14="http://schemas.microsoft.com/office/powerpoint/2010/main" val="2012465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Caribbean</a:t>
            </a:r>
            <a:endParaRPr lang="en-GB" dirty="0"/>
          </a:p>
        </p:txBody>
      </p:sp>
      <p:sp>
        <p:nvSpPr>
          <p:cNvPr id="4" name="Slide Number Placeholder 3"/>
          <p:cNvSpPr>
            <a:spLocks noGrp="1"/>
          </p:cNvSpPr>
          <p:nvPr>
            <p:ph type="sldNum" sz="quarter" idx="10"/>
          </p:nvPr>
        </p:nvSpPr>
        <p:spPr/>
        <p:txBody>
          <a:bodyPr/>
          <a:lstStyle/>
          <a:p>
            <a:fld id="{16B78D19-297B-41C0-9A6E-F24007776B95}" type="slidenum">
              <a:rPr lang="en-GB" smtClean="0">
                <a:solidFill>
                  <a:prstClr val="black"/>
                </a:solidFill>
              </a:rPr>
              <a:pPr/>
              <a:t>15</a:t>
            </a:fld>
            <a:endParaRPr lang="en-GB">
              <a:solidFill>
                <a:prstClr val="black"/>
              </a:solidFill>
            </a:endParaRPr>
          </a:p>
        </p:txBody>
      </p:sp>
    </p:spTree>
    <p:extLst>
      <p:ext uri="{BB962C8B-B14F-4D97-AF65-F5344CB8AC3E}">
        <p14:creationId xmlns:p14="http://schemas.microsoft.com/office/powerpoint/2010/main" val="6820930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basil\itf\Departmental Folders\Education\Global Projects\Climate change\Congress Mexico\logo\Climate-Change-logo-English.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0363" y="360363"/>
            <a:ext cx="2519362"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defRPr b="1">
                <a:solidFill>
                  <a:srgbClr val="45A247"/>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5" name="Date Placeholder 3"/>
          <p:cNvSpPr>
            <a:spLocks noGrp="1"/>
          </p:cNvSpPr>
          <p:nvPr>
            <p:ph type="dt" sz="half" idx="10"/>
          </p:nvPr>
        </p:nvSpPr>
        <p:spPr/>
        <p:txBody>
          <a:bodyPr/>
          <a:lstStyle>
            <a:lvl1pPr>
              <a:defRPr/>
            </a:lvl1pPr>
          </a:lstStyle>
          <a:p>
            <a:pPr>
              <a:defRPr/>
            </a:pPr>
            <a:fld id="{AD3A6B18-298E-4D93-B026-69996FFA4931}" type="datetimeFigureOut">
              <a:rPr lang="en-GB">
                <a:solidFill>
                  <a:prstClr val="black">
                    <a:tint val="75000"/>
                  </a:prstClr>
                </a:solidFill>
              </a:rPr>
              <a:pPr>
                <a:defRPr/>
              </a:pPr>
              <a:t>12/12/2014</a:t>
            </a:fld>
            <a:endParaRPr lang="en-GB">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9F81043-9BCA-4DE0-A273-D117C0EDB1A6}"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4266593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7F8CA3B-2BE6-4FC6-96C2-A9857121CBA9}" type="datetimeFigureOut">
              <a:rPr lang="en-GB">
                <a:solidFill>
                  <a:prstClr val="black">
                    <a:tint val="75000"/>
                  </a:prstClr>
                </a:solidFill>
              </a:rPr>
              <a:pPr>
                <a:defRPr/>
              </a:pPr>
              <a:t>12/12/2014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586E50A-3D32-4676-9F02-80A180B09C1D}"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588972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040374A-345E-437C-B5B5-C0689AD98338}" type="datetimeFigureOut">
              <a:rPr lang="en-GB">
                <a:solidFill>
                  <a:prstClr val="black">
                    <a:tint val="75000"/>
                  </a:prstClr>
                </a:solidFill>
              </a:rPr>
              <a:pPr>
                <a:defRPr/>
              </a:pPr>
              <a:t>12/12/2014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AEACBA8-5671-4606-9280-414D2E48DEC8}"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004180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8229600" cy="648072"/>
          </a:xfrm>
        </p:spPr>
        <p:txBody>
          <a:bodyPr/>
          <a:lstStyle>
            <a:lvl1pPr>
              <a:defRPr b="1">
                <a:solidFill>
                  <a:srgbClr val="45A247"/>
                </a:solidFill>
              </a:defRPr>
            </a:lvl1pPr>
          </a:lstStyle>
          <a:p>
            <a:r>
              <a:rPr lang="en-US" dirty="0" smtClean="0"/>
              <a:t>Click to edit Master title style</a:t>
            </a:r>
            <a:endParaRPr lang="en-GB" dirty="0"/>
          </a:p>
        </p:txBody>
      </p:sp>
      <p:sp>
        <p:nvSpPr>
          <p:cNvPr id="3" name="Content Placeholder 2"/>
          <p:cNvSpPr>
            <a:spLocks noGrp="1"/>
          </p:cNvSpPr>
          <p:nvPr>
            <p:ph sz="half" idx="1"/>
          </p:nvPr>
        </p:nvSpPr>
        <p:spPr>
          <a:xfrm>
            <a:off x="457200" y="1700808"/>
            <a:ext cx="4038600" cy="442535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700808"/>
            <a:ext cx="4038600" cy="442535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4"/>
          <p:cNvSpPr>
            <a:spLocks noGrp="1"/>
          </p:cNvSpPr>
          <p:nvPr>
            <p:ph type="dt" sz="half" idx="10"/>
          </p:nvPr>
        </p:nvSpPr>
        <p:spPr/>
        <p:txBody>
          <a:bodyPr/>
          <a:lstStyle>
            <a:lvl1pPr>
              <a:defRPr/>
            </a:lvl1pPr>
          </a:lstStyle>
          <a:p>
            <a:pPr>
              <a:defRPr/>
            </a:pPr>
            <a:r>
              <a:rPr lang="en-US">
                <a:solidFill>
                  <a:prstClr val="black">
                    <a:tint val="75000"/>
                  </a:prstClr>
                </a:solidFill>
              </a:rPr>
              <a:t>Module 3</a:t>
            </a:r>
            <a:endParaRPr lang="en-GB">
              <a:solidFill>
                <a:prstClr val="black">
                  <a:tint val="75000"/>
                </a:prstClr>
              </a:solidFill>
            </a:endParaRPr>
          </a:p>
        </p:txBody>
      </p:sp>
      <p:sp>
        <p:nvSpPr>
          <p:cNvPr id="6" name="Footer Placeholder 5"/>
          <p:cNvSpPr>
            <a:spLocks noGrp="1"/>
          </p:cNvSpPr>
          <p:nvPr>
            <p:ph type="ftr" sz="quarter" idx="11"/>
          </p:nvPr>
        </p:nvSpPr>
        <p:spPr/>
        <p:txBody>
          <a:bodyPr/>
          <a:lstStyle>
            <a:lvl1pPr>
              <a:defRPr/>
            </a:lvl1pPr>
          </a:lstStyle>
          <a:p>
            <a:pPr>
              <a:defRPr/>
            </a:pPr>
            <a:r>
              <a:rPr lang="en-GB">
                <a:solidFill>
                  <a:prstClr val="black">
                    <a:tint val="75000"/>
                  </a:prstClr>
                </a:solidFill>
              </a:rPr>
              <a:t>ITF education: climate change and transport workers</a:t>
            </a:r>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vl1pPr>
          </a:lstStyle>
          <a:p>
            <a:pPr>
              <a:defRPr/>
            </a:pPr>
            <a:fld id="{ED62F787-D778-4FA9-9BE4-2F6D3965885A}"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670869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wo Content">
    <p:bg>
      <p:bgPr>
        <a:solidFill>
          <a:srgbClr val="45A247">
            <a:alpha val="60000"/>
          </a:srgbClr>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620688"/>
            <a:ext cx="4038600" cy="5505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620688"/>
            <a:ext cx="4038600" cy="5505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4"/>
          <p:cNvSpPr>
            <a:spLocks noGrp="1"/>
          </p:cNvSpPr>
          <p:nvPr>
            <p:ph type="dt" sz="half" idx="10"/>
          </p:nvPr>
        </p:nvSpPr>
        <p:spPr/>
        <p:txBody>
          <a:bodyPr/>
          <a:lstStyle/>
          <a:p>
            <a:fld id="{320D1329-E8A4-4A83-8C3F-3FEC36D95CEC}" type="datetimeFigureOut">
              <a:rPr lang="en-GB" smtClean="0">
                <a:solidFill>
                  <a:prstClr val="black">
                    <a:tint val="75000"/>
                  </a:prstClr>
                </a:solidFill>
              </a:rPr>
              <a:pPr/>
              <a:t>12/12/2014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B0BFE75-CCBB-4C62-9263-2FBE88CCEEA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44911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basil\itf\Departmental Folders\Education\Global Projects\Climate change\Congress Mexico\logo\Climate-Change-logo-English.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0363" y="360363"/>
            <a:ext cx="2519362"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880000" y="274638"/>
            <a:ext cx="5806800" cy="1143000"/>
          </a:xfrm>
        </p:spPr>
        <p:txBody>
          <a:bodyPr/>
          <a:lstStyle>
            <a:lvl1pPr>
              <a:defRPr b="1">
                <a:solidFill>
                  <a:srgbClr val="223E7D"/>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772816"/>
            <a:ext cx="8229600" cy="4536504"/>
          </a:xfrm>
        </p:spPr>
        <p:txBody>
          <a:bodyPr/>
          <a:lstStyle>
            <a:lvl1pPr>
              <a:defRPr>
                <a:solidFill>
                  <a:srgbClr val="45A247"/>
                </a:solidFill>
              </a:defRPr>
            </a:lvl1pPr>
            <a:lvl2pPr>
              <a:defRPr>
                <a:solidFill>
                  <a:srgbClr val="223E7D"/>
                </a:solidFill>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765924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5700009-DA1A-4455-9FAD-51698A1EAC06}" type="datetimeFigureOut">
              <a:rPr lang="en-GB">
                <a:solidFill>
                  <a:prstClr val="black">
                    <a:tint val="75000"/>
                  </a:prstClr>
                </a:solidFill>
              </a:rPr>
              <a:pPr>
                <a:defRPr/>
              </a:pPr>
              <a:t>12/12/2014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F30873C-52B5-412F-BAEA-22D52660C5A9}"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660927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rgbClr val="45A247">
            <a:alpha val="59999"/>
          </a:srgbClr>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620688"/>
            <a:ext cx="4038600" cy="5505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620688"/>
            <a:ext cx="4038600" cy="5505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4"/>
          <p:cNvSpPr>
            <a:spLocks noGrp="1"/>
          </p:cNvSpPr>
          <p:nvPr>
            <p:ph type="dt" sz="half" idx="10"/>
          </p:nvPr>
        </p:nvSpPr>
        <p:spPr/>
        <p:txBody>
          <a:bodyPr/>
          <a:lstStyle>
            <a:lvl1pPr>
              <a:defRPr/>
            </a:lvl1pPr>
          </a:lstStyle>
          <a:p>
            <a:pPr>
              <a:defRPr/>
            </a:pPr>
            <a:fld id="{CA81384C-4CB9-445E-9226-F222F4146711}" type="datetimeFigureOut">
              <a:rPr lang="en-GB">
                <a:solidFill>
                  <a:prstClr val="black">
                    <a:tint val="75000"/>
                  </a:prstClr>
                </a:solidFill>
              </a:rPr>
              <a:pPr>
                <a:defRPr/>
              </a:pPr>
              <a:t>12/12/2014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vl1pPr>
          </a:lstStyle>
          <a:p>
            <a:pPr>
              <a:defRPr/>
            </a:pPr>
            <a:fld id="{07AAECBD-FCFA-46A2-BEB2-04CB77AE59EC}"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633812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B0D0FBD9-BB48-44F5-A10A-EF6E627703D7}" type="datetimeFigureOut">
              <a:rPr lang="en-GB">
                <a:solidFill>
                  <a:prstClr val="black">
                    <a:tint val="75000"/>
                  </a:prstClr>
                </a:solidFill>
              </a:rPr>
              <a:pPr>
                <a:defRPr/>
              </a:pPr>
              <a:t>12/12/2014</a:t>
            </a:fld>
            <a:endParaRPr lang="en-GB">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49D2A0A-9807-4A08-9A66-B35B7712B1BF}"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48431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45A247">
            <a:alpha val="59999"/>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868958"/>
          </a:xfrm>
        </p:spPr>
        <p:txBody>
          <a:bodyPr/>
          <a:lstStyle>
            <a:lvl1pPr>
              <a:defRPr b="1">
                <a:solidFill>
                  <a:srgbClr val="223E7D"/>
                </a:solidFill>
              </a:defRPr>
            </a:lvl1pPr>
          </a:lstStyle>
          <a:p>
            <a:r>
              <a:rPr lang="en-US" dirty="0" smtClean="0"/>
              <a:t>Click to edit Master title style</a:t>
            </a:r>
            <a:endParaRPr lang="en-GB" dirty="0"/>
          </a:p>
        </p:txBody>
      </p:sp>
      <p:sp>
        <p:nvSpPr>
          <p:cNvPr id="3" name="Date Placeholder 2"/>
          <p:cNvSpPr>
            <a:spLocks noGrp="1"/>
          </p:cNvSpPr>
          <p:nvPr>
            <p:ph type="dt" sz="half" idx="10"/>
          </p:nvPr>
        </p:nvSpPr>
        <p:spPr/>
        <p:txBody>
          <a:bodyPr/>
          <a:lstStyle>
            <a:lvl1pPr>
              <a:defRPr/>
            </a:lvl1pPr>
          </a:lstStyle>
          <a:p>
            <a:pPr>
              <a:defRPr/>
            </a:pPr>
            <a:fld id="{B7DA712B-5998-4CE9-8D57-09F13573A020}" type="datetimeFigureOut">
              <a:rPr lang="en-GB">
                <a:solidFill>
                  <a:prstClr val="black">
                    <a:tint val="75000"/>
                  </a:prstClr>
                </a:solidFill>
              </a:rPr>
              <a:pPr>
                <a:defRPr/>
              </a:pPr>
              <a:t>12/12/2014</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lvl1pPr>
              <a:defRPr/>
            </a:lvl1pPr>
          </a:lstStyle>
          <a:p>
            <a:pPr>
              <a:defRPr/>
            </a:pPr>
            <a:fld id="{E618586B-C2F3-4DE9-9A53-65EF9EE6856C}"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18646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FA5D369-BC93-4FC2-B63F-0F33A6431B9C}" type="datetimeFigureOut">
              <a:rPr lang="en-GB">
                <a:solidFill>
                  <a:prstClr val="black">
                    <a:tint val="75000"/>
                  </a:prstClr>
                </a:solidFill>
              </a:rPr>
              <a:pPr>
                <a:defRPr/>
              </a:pPr>
              <a:t>12/12/2014</a:t>
            </a:fld>
            <a:endParaRPr lang="en-GB">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90514135-CE71-41C0-9538-881A5D04239C}"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788352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C2E22BA-A7A6-4759-9BDB-8C15B2DD5A46}" type="datetimeFigureOut">
              <a:rPr lang="en-GB">
                <a:solidFill>
                  <a:prstClr val="black">
                    <a:tint val="75000"/>
                  </a:prstClr>
                </a:solidFill>
              </a:rPr>
              <a:pPr>
                <a:defRPr/>
              </a:pPr>
              <a:t>12/12/2014</a:t>
            </a:fld>
            <a:endParaRPr lang="en-GB">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00EC824-EA1E-4916-976F-DFCCF0C8CD24}"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6894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E14EFA9-C00E-4361-8EE7-6DDC5F1C6CAB}" type="datetimeFigureOut">
              <a:rPr lang="en-GB">
                <a:solidFill>
                  <a:prstClr val="black">
                    <a:tint val="75000"/>
                  </a:prstClr>
                </a:solidFill>
              </a:rPr>
              <a:pPr>
                <a:defRPr/>
              </a:pPr>
              <a:t>12/12/2014</a:t>
            </a:fld>
            <a:endParaRPr lang="en-GB">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DFCE75-14C1-4F50-8F9F-FAF6234C8313}"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67850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4EE711D-41C4-4DD5-B6A7-8A1AF3DAE4E4}" type="datetimeFigureOut">
              <a:rPr lang="en-GB">
                <a:solidFill>
                  <a:prstClr val="black">
                    <a:tint val="75000"/>
                  </a:prstClr>
                </a:solidFill>
              </a:rPr>
              <a:pPr>
                <a:defRPr/>
              </a:pPr>
              <a:t>12/12/2014</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884610A-1ED0-4354-9801-17B0F50A7B04}"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6455349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7"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ES_tradnl" dirty="0" smtClean="0"/>
              <a:t>ITF Américas encuentro de jóvenes trabajadores por el cambio climático</a:t>
            </a:r>
            <a:br>
              <a:rPr lang="es-ES_tradnl" dirty="0" smtClean="0"/>
            </a:br>
            <a:endParaRPr lang="es-ES_tradnl" dirty="0"/>
          </a:p>
        </p:txBody>
      </p:sp>
      <p:sp>
        <p:nvSpPr>
          <p:cNvPr id="3" name="Subtitle 2"/>
          <p:cNvSpPr>
            <a:spLocks noGrp="1"/>
          </p:cNvSpPr>
          <p:nvPr>
            <p:ph type="subTitle" idx="1"/>
          </p:nvPr>
        </p:nvSpPr>
        <p:spPr/>
        <p:txBody>
          <a:bodyPr/>
          <a:lstStyle/>
          <a:p>
            <a:r>
              <a:rPr lang="en-GB" dirty="0" smtClean="0"/>
              <a:t>8-9 </a:t>
            </a:r>
            <a:r>
              <a:rPr lang="en-GB" dirty="0" err="1" smtClean="0"/>
              <a:t>diciembre</a:t>
            </a:r>
            <a:r>
              <a:rPr lang="en-GB" dirty="0" smtClean="0"/>
              <a:t> 2014</a:t>
            </a:r>
            <a:endParaRPr lang="en-GB" dirty="0"/>
          </a:p>
        </p:txBody>
      </p:sp>
    </p:spTree>
    <p:extLst>
      <p:ext uri="{BB962C8B-B14F-4D97-AF65-F5344CB8AC3E}">
        <p14:creationId xmlns:p14="http://schemas.microsoft.com/office/powerpoint/2010/main" val="26420517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lstStyle/>
          <a:p>
            <a:r>
              <a:rPr lang="es-ES_tradnl" sz="2800" dirty="0" smtClean="0"/>
              <a:t>El uso de la tierra contribuye significativamente a la degradación ambiental exacerbando el impacto negativo del cambio climático. </a:t>
            </a:r>
          </a:p>
          <a:p>
            <a:r>
              <a:rPr lang="es-ES_tradnl" sz="2800" dirty="0" smtClean="0"/>
              <a:t>La principal causa de perdida de ecosistemas en la regios en la conversión, especies de plantas y animales están relocalizadas.  </a:t>
            </a:r>
          </a:p>
          <a:p>
            <a:endParaRPr lang="es-ES_tradnl" sz="2800" dirty="0" smtClean="0"/>
          </a:p>
          <a:p>
            <a:endParaRPr lang="es-ES_tradnl" sz="2800" dirty="0" smtClean="0"/>
          </a:p>
        </p:txBody>
      </p:sp>
    </p:spTree>
    <p:extLst>
      <p:ext uri="{BB962C8B-B14F-4D97-AF65-F5344CB8AC3E}">
        <p14:creationId xmlns:p14="http://schemas.microsoft.com/office/powerpoint/2010/main" val="2639756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lstStyle/>
          <a:p>
            <a:r>
              <a:rPr lang="es-ES_tradnl" dirty="0" smtClean="0"/>
              <a:t>Las condiciones socioeconómicas han mejorado desde 2007, sin embargo hay una tasa persistentemente alta de pobreza en la mayoría de los países resultando en mayor riesgo a la variación climática.</a:t>
            </a:r>
          </a:p>
          <a:p>
            <a:pPr lvl="1"/>
            <a:r>
              <a:rPr lang="es-ES_tradnl" dirty="0" smtClean="0"/>
              <a:t>Para 2010, los niveles de pobreza son del 45% en AC y 30% en SA</a:t>
            </a:r>
          </a:p>
          <a:p>
            <a:pPr lvl="1"/>
            <a:r>
              <a:rPr lang="es-ES_tradnl" dirty="0" smtClean="0"/>
              <a:t>La desigualdad económica se traduce en acceso al agua, sistemas sanitarios y viviendas </a:t>
            </a:r>
          </a:p>
        </p:txBody>
      </p:sp>
    </p:spTree>
    <p:extLst>
      <p:ext uri="{BB962C8B-B14F-4D97-AF65-F5344CB8AC3E}">
        <p14:creationId xmlns:p14="http://schemas.microsoft.com/office/powerpoint/2010/main" val="17783385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lstStyle/>
          <a:p>
            <a:r>
              <a:rPr lang="es-ES_tradnl" dirty="0" smtClean="0"/>
              <a:t>Con el aumento del nivel del mar, las actividades humanas costeras y los ecosistemas marinos están amenazados</a:t>
            </a:r>
          </a:p>
          <a:p>
            <a:pPr lvl="1"/>
            <a:r>
              <a:rPr lang="es-ES_tradnl" dirty="0" smtClean="0"/>
              <a:t>pesca, bancos de peces, corales, manglares, recreación, turismo y control de enfermedades</a:t>
            </a:r>
          </a:p>
          <a:p>
            <a:r>
              <a:rPr lang="es-ES_tradnl" dirty="0" smtClean="0"/>
              <a:t>La seguridad alimentaria esta amenazada con los cambios en la productividad agrícola</a:t>
            </a:r>
            <a:endParaRPr lang="es-ES_tradnl" dirty="0"/>
          </a:p>
        </p:txBody>
      </p:sp>
    </p:spTree>
    <p:extLst>
      <p:ext uri="{BB962C8B-B14F-4D97-AF65-F5344CB8AC3E}">
        <p14:creationId xmlns:p14="http://schemas.microsoft.com/office/powerpoint/2010/main" val="37723393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p:txBody>
          <a:bodyPr/>
          <a:lstStyle/>
          <a:p>
            <a:r>
              <a:rPr lang="es-ES" dirty="0" smtClean="0"/>
              <a:t>L</a:t>
            </a:r>
            <a:r>
              <a:rPr lang="en-US" dirty="0" smtClean="0"/>
              <a:t>a </a:t>
            </a:r>
            <a:r>
              <a:rPr lang="es-ES_tradnl" sz="2800" dirty="0" smtClean="0"/>
              <a:t>energía renovable sustentada en </a:t>
            </a:r>
            <a:r>
              <a:rPr lang="es-ES_tradnl" sz="2800" dirty="0" err="1" smtClean="0"/>
              <a:t>bioamasa</a:t>
            </a:r>
            <a:r>
              <a:rPr lang="es-ES_tradnl" sz="2800" dirty="0" smtClean="0"/>
              <a:t> tiene un impacto potencial en el uso de la tierra y la desforestación que podría verse afectada por el cambio climático</a:t>
            </a:r>
          </a:p>
          <a:p>
            <a:r>
              <a:rPr lang="es-ES_tradnl" sz="2800" dirty="0" smtClean="0"/>
              <a:t>La salud humana se ve afectada negativamente por el impacto del cambio climático, en la región, incremento en tasa de mortalidad, morbidez, discapacidad con la emergencia de enfermedades en zonas que no eran endémicas. </a:t>
            </a:r>
          </a:p>
        </p:txBody>
      </p:sp>
    </p:spTree>
    <p:extLst>
      <p:ext uri="{BB962C8B-B14F-4D97-AF65-F5344CB8AC3E}">
        <p14:creationId xmlns:p14="http://schemas.microsoft.com/office/powerpoint/2010/main" val="26812491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p:txBody>
          <a:bodyPr/>
          <a:lstStyle/>
          <a:p>
            <a:r>
              <a:rPr lang="es-ES_tradnl" dirty="0" smtClean="0"/>
              <a:t>En muchos países de la región, el primer paso hacia la adaptación de los futuros cambios climáticos es la reducción de vulnerabilidad en el clima actual. </a:t>
            </a:r>
          </a:p>
        </p:txBody>
      </p:sp>
    </p:spTree>
    <p:extLst>
      <p:ext uri="{BB962C8B-B14F-4D97-AF65-F5344CB8AC3E}">
        <p14:creationId xmlns:p14="http://schemas.microsoft.com/office/powerpoint/2010/main" val="16620558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smtClean="0"/>
              <a:t>Nuestras experiencias con el cambio climático</a:t>
            </a:r>
            <a:endParaRPr lang="es-ES_tradnl" dirty="0"/>
          </a:p>
        </p:txBody>
      </p:sp>
      <p:sp>
        <p:nvSpPr>
          <p:cNvPr id="3" name="Content Placeholder 2"/>
          <p:cNvSpPr>
            <a:spLocks noGrp="1"/>
          </p:cNvSpPr>
          <p:nvPr>
            <p:ph idx="1"/>
          </p:nvPr>
        </p:nvSpPr>
        <p:spPr/>
        <p:txBody>
          <a:bodyPr/>
          <a:lstStyle/>
          <a:p>
            <a:pPr marL="0" indent="0">
              <a:buNone/>
            </a:pPr>
            <a:r>
              <a:rPr lang="es-ES_tradnl" dirty="0" smtClean="0"/>
              <a:t>Para discutir en grupos</a:t>
            </a:r>
          </a:p>
          <a:p>
            <a:r>
              <a:rPr lang="es-ES_tradnl" dirty="0" smtClean="0">
                <a:solidFill>
                  <a:srgbClr val="002060"/>
                </a:solidFill>
              </a:rPr>
              <a:t>Cuale son los cambios que has percibido en tu ciudad, provincia, país?</a:t>
            </a:r>
          </a:p>
          <a:p>
            <a:endParaRPr lang="es-ES_tradnl" dirty="0" smtClean="0"/>
          </a:p>
          <a:p>
            <a:r>
              <a:rPr lang="es-ES_tradnl" dirty="0" smtClean="0"/>
              <a:t>Informes de los grupos en temas claves (5 minutos)</a:t>
            </a:r>
          </a:p>
          <a:p>
            <a:endParaRPr lang="es-ES" dirty="0"/>
          </a:p>
        </p:txBody>
      </p:sp>
    </p:spTree>
    <p:extLst>
      <p:ext uri="{BB962C8B-B14F-4D97-AF65-F5344CB8AC3E}">
        <p14:creationId xmlns:p14="http://schemas.microsoft.com/office/powerpoint/2010/main" val="19280980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G</a:t>
            </a:r>
            <a:r>
              <a:rPr lang="es-ES_tradnl" dirty="0" err="1" smtClean="0"/>
              <a:t>uía</a:t>
            </a:r>
            <a:r>
              <a:rPr lang="es-ES_tradnl" dirty="0" smtClean="0"/>
              <a:t> para trabajo en grupos</a:t>
            </a:r>
            <a:endParaRPr lang="es-ES" dirty="0"/>
          </a:p>
        </p:txBody>
      </p:sp>
      <p:sp>
        <p:nvSpPr>
          <p:cNvPr id="3" name="Marcador de contenido 2"/>
          <p:cNvSpPr>
            <a:spLocks noGrp="1"/>
          </p:cNvSpPr>
          <p:nvPr>
            <p:ph idx="1"/>
          </p:nvPr>
        </p:nvSpPr>
        <p:spPr/>
        <p:txBody>
          <a:bodyPr/>
          <a:lstStyle/>
          <a:p>
            <a:r>
              <a:rPr lang="es-ES_tradnl" sz="2800" dirty="0" smtClean="0"/>
              <a:t>Han experimentado cambios en las precipitaciones y las temperaturas en sus ciudades, provincias o países?</a:t>
            </a:r>
          </a:p>
          <a:p>
            <a:r>
              <a:rPr lang="es-ES_tradnl" sz="2800" dirty="0" smtClean="0"/>
              <a:t>Han experimentado algún fenómeno climático extremo? Cual?</a:t>
            </a:r>
          </a:p>
          <a:p>
            <a:r>
              <a:rPr lang="es-ES_tradnl" sz="2800" dirty="0" smtClean="0"/>
              <a:t>Han resurgido en zonas nuevas enfermedades relacionadas con el cambio climático?</a:t>
            </a:r>
          </a:p>
          <a:p>
            <a:r>
              <a:rPr lang="es-ES_tradnl" sz="2800" dirty="0" smtClean="0"/>
              <a:t>Han notado cambios en la producción-consumo de la energía?</a:t>
            </a:r>
          </a:p>
          <a:p>
            <a:r>
              <a:rPr lang="es-ES_tradnl" sz="2800" dirty="0" smtClean="0"/>
              <a:t>Influyó esto en su trabajo? Como?</a:t>
            </a:r>
          </a:p>
          <a:p>
            <a:endParaRPr lang="es-ES" dirty="0"/>
          </a:p>
        </p:txBody>
      </p:sp>
    </p:spTree>
    <p:extLst>
      <p:ext uri="{BB962C8B-B14F-4D97-AF65-F5344CB8AC3E}">
        <p14:creationId xmlns:p14="http://schemas.microsoft.com/office/powerpoint/2010/main" val="27647055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Para discutir en parejas</a:t>
            </a:r>
            <a:endParaRPr lang="es-ES_tradnl" dirty="0"/>
          </a:p>
        </p:txBody>
      </p:sp>
      <p:sp>
        <p:nvSpPr>
          <p:cNvPr id="3" name="Content Placeholder 2"/>
          <p:cNvSpPr>
            <a:spLocks noGrp="1"/>
          </p:cNvSpPr>
          <p:nvPr>
            <p:ph idx="1"/>
          </p:nvPr>
        </p:nvSpPr>
        <p:spPr/>
        <p:txBody>
          <a:bodyPr/>
          <a:lstStyle/>
          <a:p>
            <a:endParaRPr lang="es-ES_tradnl" dirty="0" smtClean="0"/>
          </a:p>
          <a:p>
            <a:r>
              <a:rPr lang="es-ES_tradnl" dirty="0" smtClean="0"/>
              <a:t>Que es el cambio climático?</a:t>
            </a:r>
          </a:p>
          <a:p>
            <a:endParaRPr lang="es-ES_tradnl" dirty="0" smtClean="0"/>
          </a:p>
          <a:p>
            <a:r>
              <a:rPr lang="es-ES_tradnl" dirty="0" smtClean="0"/>
              <a:t>Cuales son las causas del cambio climático?</a:t>
            </a:r>
            <a:endParaRPr lang="es-ES_tradnl" dirty="0"/>
          </a:p>
        </p:txBody>
      </p:sp>
    </p:spTree>
    <p:extLst>
      <p:ext uri="{BB962C8B-B14F-4D97-AF65-F5344CB8AC3E}">
        <p14:creationId xmlns:p14="http://schemas.microsoft.com/office/powerpoint/2010/main" val="21723568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15816" y="274638"/>
            <a:ext cx="5770984" cy="1143000"/>
          </a:xfrm>
        </p:spPr>
        <p:txBody>
          <a:bodyPr/>
          <a:lstStyle/>
          <a:p>
            <a:r>
              <a:rPr lang="es-ES" sz="3600" dirty="0" smtClean="0"/>
              <a:t>AMERICA CENTRAL Y DEL SUR EN LOS INFORMES DE CC</a:t>
            </a:r>
            <a:endParaRPr lang="es-ES" sz="3600" dirty="0"/>
          </a:p>
        </p:txBody>
      </p:sp>
      <p:sp>
        <p:nvSpPr>
          <p:cNvPr id="3" name="Marcador de contenido 2"/>
          <p:cNvSpPr>
            <a:spLocks noGrp="1"/>
          </p:cNvSpPr>
          <p:nvPr>
            <p:ph idx="1"/>
          </p:nvPr>
        </p:nvSpPr>
        <p:spPr/>
        <p:txBody>
          <a:bodyPr/>
          <a:lstStyle/>
          <a:p>
            <a:r>
              <a:rPr lang="es-ES_tradnl" sz="2400" dirty="0" smtClean="0"/>
              <a:t>La región de América Central y América del Sur posee la mas alta biodiversidad del planeta. Desafortunadamente esta riqueza natural esta amenazada por el avance de las fronteras agrícolas y la rápida expansión de la ganadería. </a:t>
            </a:r>
          </a:p>
          <a:p>
            <a:r>
              <a:rPr lang="es-ES_tradnl" sz="2400" dirty="0" smtClean="0"/>
              <a:t>La región experimenta un crecimiento económico a tasa sostenida y expansión de las zonas urbanas con importantes cambios en los patrones demográficos en las ultimas décadas.</a:t>
            </a:r>
          </a:p>
          <a:p>
            <a:r>
              <a:rPr lang="es-ES_tradnl" sz="2400" dirty="0" smtClean="0"/>
              <a:t>La pobreza y la desigualdad se están achicando pero a una tasa aun muy lenta. Hay mas capacidad en parte debido al desarrollo y a la reducción de la pobreza.</a:t>
            </a:r>
          </a:p>
        </p:txBody>
      </p:sp>
    </p:spTree>
    <p:extLst>
      <p:ext uri="{BB962C8B-B14F-4D97-AF65-F5344CB8AC3E}">
        <p14:creationId xmlns:p14="http://schemas.microsoft.com/office/powerpoint/2010/main" val="902782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Zona de contrastes</a:t>
            </a:r>
            <a:endParaRPr lang="es-ES" dirty="0"/>
          </a:p>
        </p:txBody>
      </p:sp>
      <p:sp>
        <p:nvSpPr>
          <p:cNvPr id="3" name="Marcador de contenido 2"/>
          <p:cNvSpPr>
            <a:spLocks noGrp="1"/>
          </p:cNvSpPr>
          <p:nvPr>
            <p:ph idx="1"/>
          </p:nvPr>
        </p:nvSpPr>
        <p:spPr/>
        <p:txBody>
          <a:bodyPr/>
          <a:lstStyle/>
          <a:p>
            <a:r>
              <a:rPr lang="es-ES_tradnl" sz="2600" dirty="0" smtClean="0"/>
              <a:t>La región juega un rol fundamental en el futuro de la economía mundial, países como Brasil, Chile, Colombia y Panamá entre otros están convirtiéndose en actores importantes del escenario mundial. La región esta expuesta a la presión de la industrialización y el uso del suelo. </a:t>
            </a:r>
          </a:p>
          <a:p>
            <a:r>
              <a:rPr lang="es-ES_tradnl" sz="2600" dirty="0" smtClean="0"/>
              <a:t>El mayor contraste en la región es por un lado tener la mayor selva tropical del planeta y por el otro poseer el mayor potencial de expansión agrícola del mundo para las próximas décadas. </a:t>
            </a:r>
          </a:p>
        </p:txBody>
      </p:sp>
    </p:spTree>
    <p:extLst>
      <p:ext uri="{BB962C8B-B14F-4D97-AF65-F5344CB8AC3E}">
        <p14:creationId xmlns:p14="http://schemas.microsoft.com/office/powerpoint/2010/main" val="553671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LOS RIESGOS</a:t>
            </a:r>
            <a:r>
              <a:rPr lang="es-ES" dirty="0"/>
              <a:t> </a:t>
            </a:r>
            <a:r>
              <a:rPr lang="es-ES" dirty="0" smtClean="0"/>
              <a:t>del CC</a:t>
            </a:r>
            <a:endParaRPr lang="es-ES" dirty="0"/>
          </a:p>
        </p:txBody>
      </p:sp>
      <p:sp>
        <p:nvSpPr>
          <p:cNvPr id="3" name="Marcador de contenido 2"/>
          <p:cNvSpPr>
            <a:spLocks noGrp="1"/>
          </p:cNvSpPr>
          <p:nvPr>
            <p:ph idx="1"/>
          </p:nvPr>
        </p:nvSpPr>
        <p:spPr/>
        <p:txBody>
          <a:bodyPr/>
          <a:lstStyle/>
          <a:p>
            <a:pPr marL="0" indent="0">
              <a:buNone/>
            </a:pPr>
            <a:r>
              <a:rPr lang="es-ES" dirty="0" smtClean="0"/>
              <a:t>5 razones para estar atentos</a:t>
            </a:r>
          </a:p>
          <a:p>
            <a:r>
              <a:rPr lang="es-ES" b="1" dirty="0"/>
              <a:t>1) Sistemas únicos y </a:t>
            </a:r>
            <a:r>
              <a:rPr lang="es-ES" b="1" dirty="0" smtClean="0"/>
              <a:t>amenazados </a:t>
            </a:r>
            <a:endParaRPr lang="es-ES" dirty="0"/>
          </a:p>
          <a:p>
            <a:pPr lvl="1"/>
            <a:r>
              <a:rPr lang="es-ES_tradnl" dirty="0"/>
              <a:t>algunos sistemas únicos y amenazados ye están en riesgo a causa del cambio climático. este numero asciende en casos e que haya un calentamiento adicional de 1 grado. Muchas especies con capacidad adaptativa limitada están sujetas a graves peligros en este caso (hielos marinos, sistemas de arrecifes de coral)</a:t>
            </a:r>
            <a:endParaRPr lang="es-ES" dirty="0"/>
          </a:p>
        </p:txBody>
      </p:sp>
    </p:spTree>
    <p:extLst>
      <p:ext uri="{BB962C8B-B14F-4D97-AF65-F5344CB8AC3E}">
        <p14:creationId xmlns:p14="http://schemas.microsoft.com/office/powerpoint/2010/main" val="2870090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LOS RIESGOS</a:t>
            </a:r>
            <a:r>
              <a:rPr lang="es-ES" dirty="0"/>
              <a:t> del CC</a:t>
            </a:r>
          </a:p>
        </p:txBody>
      </p:sp>
      <p:sp>
        <p:nvSpPr>
          <p:cNvPr id="3" name="Marcador de contenido 2"/>
          <p:cNvSpPr>
            <a:spLocks noGrp="1"/>
          </p:cNvSpPr>
          <p:nvPr>
            <p:ph idx="1"/>
          </p:nvPr>
        </p:nvSpPr>
        <p:spPr/>
        <p:txBody>
          <a:bodyPr/>
          <a:lstStyle/>
          <a:p>
            <a:r>
              <a:rPr lang="es-ES_tradnl" sz="2800" b="1" dirty="0"/>
              <a:t>2) Episodios meteorológicos extremos</a:t>
            </a:r>
            <a:r>
              <a:rPr lang="en-US" sz="2800" dirty="0"/>
              <a:t> </a:t>
            </a:r>
            <a:endParaRPr lang="en-US" sz="2800" dirty="0" smtClean="0"/>
          </a:p>
          <a:p>
            <a:pPr lvl="1"/>
            <a:r>
              <a:rPr lang="es-ES" dirty="0" smtClean="0"/>
              <a:t>los </a:t>
            </a:r>
            <a:r>
              <a:rPr lang="es-ES" dirty="0"/>
              <a:t>riesgos asociados al cambio climático derivados de episodios extremos, olas de calor, precipitaciones extremas, inundaciones costeras, se elevaran en caso de producirse un calentamiento de 1 grado. </a:t>
            </a:r>
            <a:endParaRPr lang="en-US" dirty="0"/>
          </a:p>
          <a:p>
            <a:r>
              <a:rPr lang="es-ES_tradnl" sz="2800" b="1" dirty="0" smtClean="0"/>
              <a:t>3</a:t>
            </a:r>
            <a:r>
              <a:rPr lang="es-ES_tradnl" sz="2800" b="1" dirty="0"/>
              <a:t>) Distribución de los impactos</a:t>
            </a:r>
            <a:r>
              <a:rPr lang="en-US" sz="2800" dirty="0"/>
              <a:t> </a:t>
            </a:r>
            <a:endParaRPr lang="en-US" sz="2800" dirty="0" smtClean="0"/>
          </a:p>
          <a:p>
            <a:pPr lvl="1"/>
            <a:r>
              <a:rPr lang="es-ES_tradnl" dirty="0" smtClean="0"/>
              <a:t>Los riesgos se distribuyen de forma desigual y son mayores para personas y comunidades desfavorecidas, no importa el </a:t>
            </a:r>
            <a:r>
              <a:rPr lang="es-ES_tradnl" dirty="0" err="1" smtClean="0"/>
              <a:t>pais</a:t>
            </a:r>
            <a:r>
              <a:rPr lang="es-ES_tradnl" dirty="0" smtClean="0"/>
              <a:t> donde se encuentren.</a:t>
            </a:r>
            <a:r>
              <a:rPr lang="es-ES_tradnl" b="1" dirty="0" smtClean="0"/>
              <a:t> </a:t>
            </a:r>
            <a:endParaRPr lang="es-ES_tradnl" dirty="0"/>
          </a:p>
        </p:txBody>
      </p:sp>
    </p:spTree>
    <p:extLst>
      <p:ext uri="{BB962C8B-B14F-4D97-AF65-F5344CB8AC3E}">
        <p14:creationId xmlns:p14="http://schemas.microsoft.com/office/powerpoint/2010/main" val="2418697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LOS RIESGOS</a:t>
            </a:r>
            <a:r>
              <a:rPr lang="es-ES" dirty="0"/>
              <a:t> del CC</a:t>
            </a:r>
          </a:p>
        </p:txBody>
      </p:sp>
      <p:sp>
        <p:nvSpPr>
          <p:cNvPr id="3" name="Marcador de contenido 2"/>
          <p:cNvSpPr>
            <a:spLocks noGrp="1"/>
          </p:cNvSpPr>
          <p:nvPr>
            <p:ph idx="1"/>
          </p:nvPr>
        </p:nvSpPr>
        <p:spPr/>
        <p:txBody>
          <a:bodyPr/>
          <a:lstStyle/>
          <a:p>
            <a:r>
              <a:rPr lang="es-ES_tradnl" b="1" dirty="0" smtClean="0"/>
              <a:t>4</a:t>
            </a:r>
            <a:r>
              <a:rPr lang="es-ES_tradnl" b="1" dirty="0"/>
              <a:t>) Impactos totales a nivel </a:t>
            </a:r>
            <a:r>
              <a:rPr lang="es-ES_tradnl" b="1" dirty="0" smtClean="0"/>
              <a:t>global</a:t>
            </a:r>
          </a:p>
          <a:p>
            <a:pPr lvl="1"/>
            <a:r>
              <a:rPr lang="es-ES" b="1" dirty="0" smtClean="0"/>
              <a:t>C</a:t>
            </a:r>
            <a:r>
              <a:rPr lang="es-ES_tradnl" b="1" dirty="0" err="1" smtClean="0"/>
              <a:t>on</a:t>
            </a:r>
            <a:r>
              <a:rPr lang="es-ES_tradnl" b="1" dirty="0" smtClean="0"/>
              <a:t> un calentamiento de 1 y 2 grados los impactos a nivel global aun son moderados. </a:t>
            </a:r>
            <a:r>
              <a:rPr lang="es-ES" b="1" dirty="0" smtClean="0"/>
              <a:t>E</a:t>
            </a:r>
            <a:r>
              <a:rPr lang="es-ES_tradnl" b="1" dirty="0" smtClean="0"/>
              <a:t>l riesgo de perdida de biodiversidad es alto en un calentamiento de 3 grados o superior.</a:t>
            </a:r>
            <a:endParaRPr lang="es-ES_tradnl" dirty="0"/>
          </a:p>
          <a:p>
            <a:r>
              <a:rPr lang="es-ES_tradnl" b="1" dirty="0"/>
              <a:t>5) Episodios singulares a gran </a:t>
            </a:r>
            <a:r>
              <a:rPr lang="es-ES_tradnl" b="1" dirty="0" smtClean="0"/>
              <a:t>escala</a:t>
            </a:r>
          </a:p>
          <a:p>
            <a:pPr lvl="1"/>
            <a:r>
              <a:rPr lang="es-ES" dirty="0" smtClean="0"/>
              <a:t>Con un incremento del calentamiento, algunos sistemas físicos o ecosistemas pueden sufrir cambios abruptos e irreversibles. </a:t>
            </a:r>
            <a:endParaRPr lang="es-ES" dirty="0"/>
          </a:p>
        </p:txBody>
      </p:sp>
    </p:spTree>
    <p:extLst>
      <p:ext uri="{BB962C8B-B14F-4D97-AF65-F5344CB8AC3E}">
        <p14:creationId xmlns:p14="http://schemas.microsoft.com/office/powerpoint/2010/main" val="4214857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80000" y="274638"/>
            <a:ext cx="5806800" cy="1282154"/>
          </a:xfrm>
        </p:spPr>
        <p:txBody>
          <a:bodyPr/>
          <a:lstStyle/>
          <a:p>
            <a:r>
              <a:rPr lang="es-ES" dirty="0" smtClean="0"/>
              <a:t>Manifestaciones actuales de los riesgos</a:t>
            </a:r>
            <a:endParaRPr lang="es-ES" dirty="0"/>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1965030419"/>
              </p:ext>
            </p:extLst>
          </p:nvPr>
        </p:nvGraphicFramePr>
        <p:xfrm>
          <a:off x="457200" y="1773238"/>
          <a:ext cx="8229600" cy="4680100"/>
        </p:xfrm>
        <a:graphic>
          <a:graphicData uri="http://schemas.openxmlformats.org/drawingml/2006/table">
            <a:tbl>
              <a:tblPr firstRow="1" bandRow="1">
                <a:tableStyleId>{BC89EF96-8CEA-46FF-86C4-4CE0E7609802}</a:tableStyleId>
              </a:tblPr>
              <a:tblGrid>
                <a:gridCol w="4114800"/>
                <a:gridCol w="4114800"/>
              </a:tblGrid>
              <a:tr h="1404030">
                <a:tc>
                  <a:txBody>
                    <a:bodyPr/>
                    <a:lstStyle/>
                    <a:p>
                      <a:pPr>
                        <a:spcAft>
                          <a:spcPts val="0"/>
                        </a:spcAft>
                      </a:pPr>
                      <a:r>
                        <a:rPr lang="es-ES_tradnl" sz="1200" dirty="0">
                          <a:effectLst/>
                        </a:rPr>
                        <a:t>NIEVE, HIELO, RIOS, LAGOS, INUNDACIONES Y SEQUIA</a:t>
                      </a:r>
                      <a:endParaRPr lang="en-US" sz="1200" dirty="0">
                        <a:solidFill>
                          <a:srgbClr val="000000"/>
                        </a:solidFill>
                        <a:effectLst/>
                        <a:latin typeface="Cambria"/>
                        <a:ea typeface="ＭＳ 明朝"/>
                        <a:cs typeface="Times New Roman"/>
                      </a:endParaRPr>
                    </a:p>
                  </a:txBody>
                  <a:tcPr marL="68580" marR="68580" marT="0" marB="0"/>
                </a:tc>
                <a:tc>
                  <a:txBody>
                    <a:bodyPr/>
                    <a:lstStyle/>
                    <a:p>
                      <a:pPr marL="342900" lvl="0" indent="-342900">
                        <a:spcAft>
                          <a:spcPts val="0"/>
                        </a:spcAft>
                        <a:buFont typeface="Arial"/>
                        <a:buChar char="•"/>
                        <a:tabLst>
                          <a:tab pos="457200" algn="l"/>
                        </a:tabLst>
                      </a:pPr>
                      <a:r>
                        <a:rPr lang="es-ES_tradnl" sz="1200">
                          <a:effectLst/>
                        </a:rPr>
                        <a:t>Retroceso en glaciares andinos</a:t>
                      </a:r>
                      <a:endParaRPr lang="en-US" sz="1200">
                        <a:effectLst/>
                      </a:endParaRPr>
                    </a:p>
                    <a:p>
                      <a:pPr marL="342900" lvl="0" indent="-342900">
                        <a:spcAft>
                          <a:spcPts val="0"/>
                        </a:spcAft>
                        <a:buFont typeface="Arial"/>
                        <a:buChar char="•"/>
                        <a:tabLst>
                          <a:tab pos="457200" algn="l"/>
                        </a:tabLst>
                      </a:pPr>
                      <a:r>
                        <a:rPr lang="es-ES_tradnl" sz="1200">
                          <a:effectLst/>
                        </a:rPr>
                        <a:t>Cambios en caudales de Rio Amazonas</a:t>
                      </a:r>
                      <a:endParaRPr lang="en-US" sz="1200">
                        <a:effectLst/>
                      </a:endParaRPr>
                    </a:p>
                    <a:p>
                      <a:pPr marL="342900" lvl="0" indent="-342900">
                        <a:spcAft>
                          <a:spcPts val="0"/>
                        </a:spcAft>
                        <a:buFont typeface="Arial"/>
                        <a:buChar char="•"/>
                        <a:tabLst>
                          <a:tab pos="457200" algn="l"/>
                        </a:tabLst>
                      </a:pPr>
                      <a:r>
                        <a:rPr lang="es-ES_tradnl" sz="1200">
                          <a:effectLst/>
                        </a:rPr>
                        <a:t>Modificación en patrones de descarga en ríos de la región occidental de los Andes</a:t>
                      </a:r>
                      <a:endParaRPr lang="en-US" sz="1200">
                        <a:effectLst/>
                      </a:endParaRPr>
                    </a:p>
                    <a:p>
                      <a:pPr marL="342900" lvl="0" indent="-342900">
                        <a:spcAft>
                          <a:spcPts val="0"/>
                        </a:spcAft>
                        <a:buFont typeface="Arial"/>
                        <a:buChar char="•"/>
                        <a:tabLst>
                          <a:tab pos="457200" algn="l"/>
                        </a:tabLst>
                      </a:pPr>
                      <a:r>
                        <a:rPr lang="es-ES_tradnl" sz="1200">
                          <a:effectLst/>
                        </a:rPr>
                        <a:t>Aumento del flujo fluvial de la subcuenca del Rio de la Plata debido al uso del suelo (modelo sojero)</a:t>
                      </a:r>
                      <a:endParaRPr lang="en-US" sz="1200">
                        <a:solidFill>
                          <a:srgbClr val="000000"/>
                        </a:solidFill>
                        <a:effectLst/>
                        <a:latin typeface="Cambria"/>
                        <a:ea typeface="ＭＳ 明朝"/>
                        <a:cs typeface="Times New Roman"/>
                      </a:endParaRPr>
                    </a:p>
                  </a:txBody>
                  <a:tcPr marL="68580" marR="68580" marT="0" marB="0"/>
                </a:tc>
              </a:tr>
              <a:tr h="936020">
                <a:tc>
                  <a:txBody>
                    <a:bodyPr/>
                    <a:lstStyle/>
                    <a:p>
                      <a:pPr>
                        <a:spcAft>
                          <a:spcPts val="0"/>
                        </a:spcAft>
                      </a:pPr>
                      <a:r>
                        <a:rPr lang="es-ES_tradnl" sz="1200">
                          <a:effectLst/>
                        </a:rPr>
                        <a:t>ECOSISTEMAS TERRESTRES</a:t>
                      </a:r>
                      <a:endParaRPr lang="en-US" sz="1200">
                        <a:solidFill>
                          <a:srgbClr val="000000"/>
                        </a:solidFill>
                        <a:effectLst/>
                        <a:latin typeface="Cambria"/>
                        <a:ea typeface="ＭＳ 明朝"/>
                        <a:cs typeface="Times New Roman"/>
                      </a:endParaRPr>
                    </a:p>
                  </a:txBody>
                  <a:tcPr marL="68580" marR="68580" marT="0" marB="0"/>
                </a:tc>
                <a:tc>
                  <a:txBody>
                    <a:bodyPr/>
                    <a:lstStyle/>
                    <a:p>
                      <a:pPr marL="171450" indent="-171450">
                        <a:spcAft>
                          <a:spcPts val="0"/>
                        </a:spcAft>
                        <a:buFont typeface="Arial"/>
                        <a:buChar char="•"/>
                      </a:pPr>
                      <a:r>
                        <a:rPr lang="es-ES_tradnl" sz="1200" dirty="0">
                          <a:effectLst/>
                        </a:rPr>
                        <a:t>Aumento de mortalidad de los arboles y de los incendios forestales en Amazonia</a:t>
                      </a:r>
                      <a:endParaRPr lang="en-US" sz="1200" dirty="0">
                        <a:effectLst/>
                      </a:endParaRPr>
                    </a:p>
                    <a:p>
                      <a:pPr marL="171450" indent="-171450">
                        <a:spcAft>
                          <a:spcPts val="0"/>
                        </a:spcAft>
                        <a:buFont typeface="Arial"/>
                        <a:buChar char="•"/>
                      </a:pPr>
                      <a:r>
                        <a:rPr lang="es-ES_tradnl" sz="1200" dirty="0">
                          <a:effectLst/>
                        </a:rPr>
                        <a:t>Degradación del bosque pluvial en Amazonia por desforestación y degradación de suelo</a:t>
                      </a:r>
                      <a:endParaRPr lang="en-US" sz="1200" dirty="0">
                        <a:solidFill>
                          <a:srgbClr val="000000"/>
                        </a:solidFill>
                        <a:effectLst/>
                        <a:latin typeface="Cambria"/>
                        <a:ea typeface="ＭＳ 明朝"/>
                        <a:cs typeface="Times New Roman"/>
                      </a:endParaRPr>
                    </a:p>
                  </a:txBody>
                  <a:tcPr marL="68580" marR="68580" marT="0" marB="0"/>
                </a:tc>
              </a:tr>
              <a:tr h="936020">
                <a:tc>
                  <a:txBody>
                    <a:bodyPr/>
                    <a:lstStyle/>
                    <a:p>
                      <a:pPr>
                        <a:spcAft>
                          <a:spcPts val="0"/>
                        </a:spcAft>
                      </a:pPr>
                      <a:r>
                        <a:rPr lang="es-ES_tradnl" sz="1200">
                          <a:effectLst/>
                        </a:rPr>
                        <a:t>EROSION COSTERA Y ECOSISTEMAS MARINOS</a:t>
                      </a:r>
                      <a:endParaRPr lang="en-US" sz="1200">
                        <a:solidFill>
                          <a:srgbClr val="000000"/>
                        </a:solidFill>
                        <a:effectLst/>
                        <a:latin typeface="Cambria"/>
                        <a:ea typeface="ＭＳ 明朝"/>
                        <a:cs typeface="Times New Roman"/>
                      </a:endParaRPr>
                    </a:p>
                  </a:txBody>
                  <a:tcPr marL="68580" marR="68580" marT="0" marB="0"/>
                </a:tc>
                <a:tc>
                  <a:txBody>
                    <a:bodyPr/>
                    <a:lstStyle/>
                    <a:p>
                      <a:pPr marL="171450" indent="-171450">
                        <a:spcAft>
                          <a:spcPts val="0"/>
                        </a:spcAft>
                        <a:buFont typeface="Arial"/>
                        <a:buChar char="•"/>
                      </a:pPr>
                      <a:r>
                        <a:rPr lang="es-ES_tradnl" sz="1200">
                          <a:effectLst/>
                        </a:rPr>
                        <a:t>Decoloración de los corales en la zona occidental del caribe, efecto de la contaminación y perturbación físicas. </a:t>
                      </a:r>
                      <a:endParaRPr lang="en-US" sz="1200">
                        <a:effectLst/>
                      </a:endParaRPr>
                    </a:p>
                    <a:p>
                      <a:pPr marL="171450" indent="-171450">
                        <a:spcAft>
                          <a:spcPts val="0"/>
                        </a:spcAft>
                        <a:buFont typeface="Arial"/>
                        <a:buChar char="•"/>
                      </a:pPr>
                      <a:r>
                        <a:rPr lang="es-ES_tradnl" sz="1200">
                          <a:effectLst/>
                        </a:rPr>
                        <a:t>Degradación de manglares en la costa norte de América del Sur debido a contaminación y uso del suelo</a:t>
                      </a:r>
                      <a:endParaRPr lang="en-US" sz="1200">
                        <a:solidFill>
                          <a:srgbClr val="000000"/>
                        </a:solidFill>
                        <a:effectLst/>
                        <a:latin typeface="Cambria"/>
                        <a:ea typeface="ＭＳ 明朝"/>
                        <a:cs typeface="Times New Roman"/>
                      </a:endParaRPr>
                    </a:p>
                  </a:txBody>
                  <a:tcPr marL="68580" marR="68580" marT="0" marB="0"/>
                </a:tc>
              </a:tr>
              <a:tr h="1404030">
                <a:tc>
                  <a:txBody>
                    <a:bodyPr/>
                    <a:lstStyle/>
                    <a:p>
                      <a:pPr>
                        <a:spcAft>
                          <a:spcPts val="0"/>
                        </a:spcAft>
                      </a:pPr>
                      <a:r>
                        <a:rPr lang="es-ES_tradnl" sz="1200">
                          <a:effectLst/>
                        </a:rPr>
                        <a:t>PRODUCCION DE ALIMENTOS Y MEDIOS DE SUBSISTENCIA</a:t>
                      </a:r>
                      <a:endParaRPr lang="en-US" sz="1200">
                        <a:solidFill>
                          <a:srgbClr val="000000"/>
                        </a:solidFill>
                        <a:effectLst/>
                        <a:latin typeface="Cambria"/>
                        <a:ea typeface="ＭＳ 明朝"/>
                        <a:cs typeface="Times New Roman"/>
                      </a:endParaRPr>
                    </a:p>
                  </a:txBody>
                  <a:tcPr marL="68580" marR="68580" marT="0" marB="0"/>
                </a:tc>
                <a:tc>
                  <a:txBody>
                    <a:bodyPr/>
                    <a:lstStyle/>
                    <a:p>
                      <a:pPr marL="171450" indent="-171450">
                        <a:spcAft>
                          <a:spcPts val="0"/>
                        </a:spcAft>
                        <a:buFont typeface="Arial"/>
                        <a:buChar char="•"/>
                      </a:pPr>
                      <a:r>
                        <a:rPr lang="es-ES_tradnl" sz="1200" dirty="0">
                          <a:effectLst/>
                        </a:rPr>
                        <a:t>Mayor vulneración de las trayectorias de medios de subsistencia de agricultores </a:t>
                      </a:r>
                      <a:r>
                        <a:rPr lang="es-ES_tradnl" sz="1200" dirty="0" err="1">
                          <a:effectLst/>
                        </a:rPr>
                        <a:t>Aymara</a:t>
                      </a:r>
                      <a:r>
                        <a:rPr lang="es-ES_tradnl" sz="1200" dirty="0">
                          <a:effectLst/>
                        </a:rPr>
                        <a:t> en Bolivia debido a la falta de agua y creciente tensión social y económica. </a:t>
                      </a:r>
                      <a:endParaRPr lang="en-US" sz="1200" dirty="0">
                        <a:effectLst/>
                      </a:endParaRPr>
                    </a:p>
                    <a:p>
                      <a:pPr marL="171450" indent="-171450">
                        <a:spcAft>
                          <a:spcPts val="0"/>
                        </a:spcAft>
                        <a:buFont typeface="Arial"/>
                        <a:buChar char="•"/>
                      </a:pPr>
                      <a:r>
                        <a:rPr lang="es-ES_tradnl" sz="1200" dirty="0">
                          <a:effectLst/>
                        </a:rPr>
                        <a:t>Aumento de los rendimientos agrícolas y expansión de zonas agrícolas en zona suroriental de América del Sur por las mejoras tecnológicas. </a:t>
                      </a:r>
                      <a:endParaRPr lang="en-US" sz="1200" dirty="0">
                        <a:solidFill>
                          <a:srgbClr val="000000"/>
                        </a:solidFill>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val="1664793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Resumen del problema</a:t>
            </a:r>
            <a:endParaRPr lang="es-ES" dirty="0"/>
          </a:p>
        </p:txBody>
      </p:sp>
      <p:sp>
        <p:nvSpPr>
          <p:cNvPr id="3" name="Marcador de contenido 2"/>
          <p:cNvSpPr>
            <a:spLocks noGrp="1"/>
          </p:cNvSpPr>
          <p:nvPr>
            <p:ph idx="1"/>
          </p:nvPr>
        </p:nvSpPr>
        <p:spPr>
          <a:xfrm>
            <a:off x="457200" y="1484784"/>
            <a:ext cx="8229600" cy="4824536"/>
          </a:xfrm>
        </p:spPr>
        <p:txBody>
          <a:bodyPr/>
          <a:lstStyle/>
          <a:p>
            <a:r>
              <a:rPr lang="es-ES_tradnl" sz="2800" dirty="0" smtClean="0"/>
              <a:t>Tendencias significativas en precipitaciones y temperaturas se observan en Sud y Centro América. Adicionalmente, fenómenos extremos relacionados con el cambio climático han afectado la región. </a:t>
            </a:r>
          </a:p>
          <a:p>
            <a:r>
              <a:rPr lang="es-ES_tradnl" sz="2800" dirty="0" smtClean="0"/>
              <a:t>Proyecciones climáticas sugieren que habrá incrementos en las temperaturas y disminución de las precipitaciones para 2100.</a:t>
            </a:r>
          </a:p>
          <a:p>
            <a:r>
              <a:rPr lang="es-ES_tradnl" sz="2800" dirty="0"/>
              <a:t>Cambios en las corrientes de agua disponibles ya se observan y se proyectan afectando zonas que ya son vulnerables (Rio de la Plata, Andes Centrales)</a:t>
            </a:r>
          </a:p>
          <a:p>
            <a:endParaRPr lang="es-ES_tradnl" sz="2800" dirty="0" smtClean="0"/>
          </a:p>
          <a:p>
            <a:endParaRPr lang="es-ES_tradnl" sz="2800" dirty="0" smtClean="0"/>
          </a:p>
          <a:p>
            <a:endParaRPr lang="es-ES" dirty="0"/>
          </a:p>
        </p:txBody>
      </p:sp>
    </p:spTree>
    <p:extLst>
      <p:ext uri="{BB962C8B-B14F-4D97-AF65-F5344CB8AC3E}">
        <p14:creationId xmlns:p14="http://schemas.microsoft.com/office/powerpoint/2010/main" val="3130552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1726</TotalTime>
  <Words>997</Words>
  <Application>Microsoft Office PowerPoint</Application>
  <PresentationFormat>On-screen Show (4:3)</PresentationFormat>
  <Paragraphs>73</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1_Office Theme</vt:lpstr>
      <vt:lpstr>ITF Américas encuentro de jóvenes trabajadores por el cambio climático </vt:lpstr>
      <vt:lpstr>Para discutir en parejas</vt:lpstr>
      <vt:lpstr>AMERICA CENTRAL Y DEL SUR EN LOS INFORMES DE CC</vt:lpstr>
      <vt:lpstr>Zona de contrastes</vt:lpstr>
      <vt:lpstr>LOS RIESGOS del CC</vt:lpstr>
      <vt:lpstr>LOS RIESGOS del CC</vt:lpstr>
      <vt:lpstr>LOS RIESGOS del CC</vt:lpstr>
      <vt:lpstr>Manifestaciones actuales de los riesgos</vt:lpstr>
      <vt:lpstr>Resumen del problema</vt:lpstr>
      <vt:lpstr>PowerPoint Presentation</vt:lpstr>
      <vt:lpstr>PowerPoint Presentation</vt:lpstr>
      <vt:lpstr>PowerPoint Presentation</vt:lpstr>
      <vt:lpstr>PowerPoint Presentation</vt:lpstr>
      <vt:lpstr>PowerPoint Presentation</vt:lpstr>
      <vt:lpstr>Nuestras experiencias con el cambio climático</vt:lpstr>
      <vt:lpstr>Guía para trabajo en grupos</vt:lpstr>
    </vt:vector>
  </TitlesOfParts>
  <Company>ITF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 Howes</dc:creator>
  <cp:lastModifiedBy>Ali.Howes</cp:lastModifiedBy>
  <cp:revision>68</cp:revision>
  <cp:lastPrinted>2013-10-29T16:26:07Z</cp:lastPrinted>
  <dcterms:created xsi:type="dcterms:W3CDTF">2013-10-24T17:03:43Z</dcterms:created>
  <dcterms:modified xsi:type="dcterms:W3CDTF">2014-12-13T00:42:01Z</dcterms:modified>
</cp:coreProperties>
</file>