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69" r:id="rId5"/>
    <p:sldId id="267" r:id="rId6"/>
    <p:sldId id="258" r:id="rId7"/>
    <p:sldId id="261" r:id="rId8"/>
    <p:sldId id="262" r:id="rId9"/>
    <p:sldId id="263" r:id="rId10"/>
    <p:sldId id="264" r:id="rId11"/>
    <p:sldId id="273" r:id="rId12"/>
    <p:sldId id="265" r:id="rId13"/>
    <p:sldId id="266" r:id="rId14"/>
    <p:sldId id="270" r:id="rId15"/>
    <p:sldId id="271" r:id="rId16"/>
    <p:sldId id="272"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8CCB311-E32A-4842-B3C8-82C3275444AB}" type="datetimeFigureOut">
              <a:rPr lang="es-ES" smtClean="0"/>
              <a:pPr/>
              <a:t>12/12/2014</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69C0BABC-D807-45B8-B734-52F06561C27B}" type="slidenum">
              <a:rPr lang="es-ES" smtClean="0"/>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8CCB311-E32A-4842-B3C8-82C3275444AB}" type="datetimeFigureOut">
              <a:rPr lang="es-ES" smtClean="0"/>
              <a:pPr/>
              <a:t>12/12/2014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69C0BABC-D807-45B8-B734-52F06561C27B}" type="slidenum">
              <a:rPr lang="es-ES" smtClean="0"/>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8CCB311-E32A-4842-B3C8-82C3275444AB}" type="datetimeFigureOut">
              <a:rPr lang="es-ES" smtClean="0"/>
              <a:pPr/>
              <a:t>12/12/2014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69C0BABC-D807-45B8-B734-52F06561C27B}" type="slidenum">
              <a:rPr lang="es-ES" smtClean="0"/>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8CCB311-E32A-4842-B3C8-82C3275444AB}" type="datetimeFigureOut">
              <a:rPr lang="es-ES" smtClean="0"/>
              <a:pPr/>
              <a:t>12/12/2014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69C0BABC-D807-45B8-B734-52F06561C27B}" type="slidenum">
              <a:rPr lang="es-ES" smtClean="0"/>
              <a:pPr/>
              <a:t>‹#›</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8CCB311-E32A-4842-B3C8-82C3275444AB}" type="datetimeFigureOut">
              <a:rPr lang="es-ES" smtClean="0"/>
              <a:pPr/>
              <a:t>12/12/2014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69C0BABC-D807-45B8-B734-52F06561C27B}" type="slidenum">
              <a:rPr lang="es-ES" smtClean="0"/>
              <a:pPr/>
              <a:t>‹#›</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8CCB311-E32A-4842-B3C8-82C3275444AB}" type="datetimeFigureOut">
              <a:rPr lang="es-ES" smtClean="0"/>
              <a:pPr/>
              <a:t>12/12/2014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69C0BABC-D807-45B8-B734-52F06561C27B}" type="slidenum">
              <a:rPr lang="es-ES" smtClean="0"/>
              <a:pPr/>
              <a:t>‹#›</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8CCB311-E32A-4842-B3C8-82C3275444AB}" type="datetimeFigureOut">
              <a:rPr lang="es-ES" smtClean="0"/>
              <a:pPr/>
              <a:t>12/12/2014</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69C0BABC-D807-45B8-B734-52F06561C27B}" type="slidenum">
              <a:rPr lang="es-ES" smtClean="0"/>
              <a:pPr/>
              <a:t>‹#›</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8CCB311-E32A-4842-B3C8-82C3275444AB}" type="datetimeFigureOut">
              <a:rPr lang="es-ES" smtClean="0"/>
              <a:pPr/>
              <a:t>12/12/2014</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69C0BABC-D807-45B8-B734-52F06561C27B}" type="slidenum">
              <a:rPr lang="es-ES" smtClean="0"/>
              <a:pPr/>
              <a:t>‹#›</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8CCB311-E32A-4842-B3C8-82C3275444AB}" type="datetimeFigureOut">
              <a:rPr lang="es-ES" smtClean="0"/>
              <a:pPr/>
              <a:t>12/12/2014</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69C0BABC-D807-45B8-B734-52F06561C27B}" type="slidenum">
              <a:rPr lang="es-ES" smtClean="0"/>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8CCB311-E32A-4842-B3C8-82C3275444AB}" type="datetimeFigureOut">
              <a:rPr lang="es-ES" smtClean="0"/>
              <a:pPr/>
              <a:t>12/12/2014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69C0BABC-D807-45B8-B734-52F06561C27B}" type="slidenum">
              <a:rPr lang="es-ES" smtClean="0"/>
              <a:pPr/>
              <a:t>‹#›</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8CCB311-E32A-4842-B3C8-82C3275444AB}" type="datetimeFigureOut">
              <a:rPr lang="es-ES" smtClean="0"/>
              <a:pPr/>
              <a:t>12/12/2014</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69C0BABC-D807-45B8-B734-52F06561C27B}" type="slidenum">
              <a:rPr lang="es-ES" smtClean="0"/>
              <a:pPr/>
              <a:t>‹#›</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CCB311-E32A-4842-B3C8-82C3275444AB}" type="datetimeFigureOut">
              <a:rPr lang="es-ES" smtClean="0"/>
              <a:pPr/>
              <a:t>12/12/2014</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9C0BABC-D807-45B8-B734-52F06561C27B}" type="slidenum">
              <a:rPr lang="es-ES" smtClean="0"/>
              <a:pPr/>
              <a:t>‹#›</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dirty="0" smtClean="0"/>
              <a:t>INTRODUCCION AL DEBATE SOBRE CAMBIO CLIMATICO Y LA COP 20</a:t>
            </a:r>
            <a:endParaRPr lang="es-ES" dirty="0"/>
          </a:p>
        </p:txBody>
      </p:sp>
      <p:sp>
        <p:nvSpPr>
          <p:cNvPr id="3" name="2 Subtítulo"/>
          <p:cNvSpPr>
            <a:spLocks noGrp="1"/>
          </p:cNvSpPr>
          <p:nvPr>
            <p:ph type="subTitle" idx="1"/>
          </p:nvPr>
        </p:nvSpPr>
        <p:spPr/>
        <p:txBody>
          <a:bodyPr/>
          <a:lstStyle/>
          <a:p>
            <a:r>
              <a:rPr lang="es-ES" dirty="0" smtClean="0"/>
              <a:t>Juan Carlos Vargas</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smtClean="0"/>
              <a:t>Representantes </a:t>
            </a:r>
            <a:r>
              <a:rPr lang="es-ES" dirty="0"/>
              <a:t>de todos los países </a:t>
            </a:r>
            <a:r>
              <a:rPr lang="es-ES" dirty="0" smtClean="0"/>
              <a:t>se </a:t>
            </a:r>
            <a:r>
              <a:rPr lang="es-ES" dirty="0"/>
              <a:t>reunirán a negociar un nuevo acuerdo global jurídicamente vinculante sobre cambio climático que se tiene que firmar el próximo año en París. Sin no hay un avance sustancial en las negociaciones durante la COP de Lima es muy difícil que se logre adoptar un nuevo acuerdo en Paris. Es decir, el éxito de París depende de Lima </a:t>
            </a:r>
          </a:p>
        </p:txBody>
      </p:sp>
      <p:sp>
        <p:nvSpPr>
          <p:cNvPr id="2" name="1 Título"/>
          <p:cNvSpPr>
            <a:spLocks noGrp="1"/>
          </p:cNvSpPr>
          <p:nvPr>
            <p:ph type="title"/>
          </p:nvPr>
        </p:nvSpPr>
        <p:spPr/>
        <p:txBody>
          <a:bodyPr>
            <a:normAutofit fontScale="90000"/>
          </a:bodyPr>
          <a:lstStyle/>
          <a:p>
            <a:r>
              <a:rPr lang="es-ES" b="1" cap="all" dirty="0"/>
              <a:t>POR QUÉ ES IMPORTANTE LA COP DE LIMA?</a:t>
            </a: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PE" dirty="0" smtClean="0"/>
              <a:t>PAISES MENOS DESARROLLADOS</a:t>
            </a:r>
          </a:p>
          <a:p>
            <a:r>
              <a:rPr lang="es-PE" dirty="0" smtClean="0"/>
              <a:t>GRUPO DE PEQUEÑAS ISLAS (AOASIS)</a:t>
            </a:r>
          </a:p>
          <a:p>
            <a:r>
              <a:rPr lang="es-PE" dirty="0" smtClean="0"/>
              <a:t>BASIC (BRASIL, CHINA, INDIA, SUDAFRICA +ALBA)</a:t>
            </a:r>
          </a:p>
          <a:p>
            <a:r>
              <a:rPr lang="es-PE" dirty="0" smtClean="0"/>
              <a:t>ALIANZA INDEPNEDIENTE DE AMERICA LATINA (PERU, COLOMBIA, ETC)</a:t>
            </a:r>
          </a:p>
          <a:p>
            <a:r>
              <a:rPr lang="es-PE" dirty="0" smtClean="0"/>
              <a:t>PAISES DESARROLLADOS</a:t>
            </a:r>
          </a:p>
          <a:p>
            <a:endParaRPr lang="es-PE" dirty="0"/>
          </a:p>
        </p:txBody>
      </p:sp>
      <p:sp>
        <p:nvSpPr>
          <p:cNvPr id="3" name="2 Título"/>
          <p:cNvSpPr>
            <a:spLocks noGrp="1"/>
          </p:cNvSpPr>
          <p:nvPr>
            <p:ph type="title"/>
          </p:nvPr>
        </p:nvSpPr>
        <p:spPr/>
        <p:txBody>
          <a:bodyPr/>
          <a:lstStyle/>
          <a:p>
            <a:r>
              <a:rPr lang="es-PE" dirty="0" smtClean="0"/>
              <a:t>BLOQUES EN LA COP</a:t>
            </a:r>
            <a:endParaRPr lang="es-PE" dirty="0"/>
          </a:p>
        </p:txBody>
      </p:sp>
    </p:spTree>
    <p:extLst>
      <p:ext uri="{BB962C8B-B14F-4D97-AF65-F5344CB8AC3E}">
        <p14:creationId xmlns:p14="http://schemas.microsoft.com/office/powerpoint/2010/main" val="2048699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481328"/>
            <a:ext cx="8229600" cy="4972008"/>
          </a:xfrm>
        </p:spPr>
        <p:txBody>
          <a:bodyPr>
            <a:normAutofit/>
          </a:bodyPr>
          <a:lstStyle/>
          <a:p>
            <a:r>
              <a:rPr lang="es-ES" dirty="0" smtClean="0"/>
              <a:t>La </a:t>
            </a:r>
            <a:r>
              <a:rPr lang="es-ES" dirty="0"/>
              <a:t>COP de Lima es una oportunidad para que la región latinoamericana lidere con credibilidad las negociaciones de cambio climático y muestre las acciones voluntarias que ha llevado a cabo para reducir las emisiones y combatir el cambio climático. Por ejemplo, Brasil ha logrado reducir su deforestación por 70% y emisiones anuales entre 0,4 y 0,8 </a:t>
            </a:r>
            <a:r>
              <a:rPr lang="es-ES" dirty="0" err="1"/>
              <a:t>Gt</a:t>
            </a:r>
            <a:r>
              <a:rPr lang="es-ES" dirty="0"/>
              <a:t> de CO2 y México ha aprobado la ley de cambio climático y metas ambiciosas de energías renovables. </a:t>
            </a:r>
          </a:p>
        </p:txBody>
      </p:sp>
      <p:sp>
        <p:nvSpPr>
          <p:cNvPr id="2" name="1 Título"/>
          <p:cNvSpPr>
            <a:spLocks noGrp="1"/>
          </p:cNvSpPr>
          <p:nvPr>
            <p:ph type="title"/>
          </p:nvPr>
        </p:nvSpPr>
        <p:spPr/>
        <p:txBody>
          <a:bodyPr/>
          <a:lstStyle/>
          <a:p>
            <a:r>
              <a:rPr lang="es-ES" dirty="0" smtClean="0"/>
              <a:t>Momento </a:t>
            </a:r>
            <a:r>
              <a:rPr lang="es-ES" dirty="0" err="1" smtClean="0"/>
              <a:t>politico</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a:t>Así mismo, existen en la región compromisos voluntarios para reducir el cambio climático, tales como el de Costa Rica de ser carbono neutral para el 2021, Perú de tener cero deforestación neta para el 2021 y el compromiso de Colombia de llegar a cero deforestación neta en el amazonas para el 2020 </a:t>
            </a:r>
            <a:r>
              <a:rPr lang="es-ES" dirty="0" smtClean="0"/>
              <a:t/>
            </a:r>
            <a:br>
              <a:rPr lang="es-ES" dirty="0" smtClean="0"/>
            </a:br>
            <a:endParaRPr lang="es-ES" dirty="0"/>
          </a:p>
        </p:txBody>
      </p:sp>
      <p:sp>
        <p:nvSpPr>
          <p:cNvPr id="2" name="1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PE" dirty="0"/>
              <a:t>La neutralidad climática implica la disminución de las emisiones anuales de gases causantes del efecto invernadero a un punto en el cual se pueda capturar o fijar la totalidad de estos gases liberados. Para esto es fundamental acelerar la transición de una economía basada en combustibles fósiles a otra fundamentada en energías renovables</a:t>
            </a:r>
          </a:p>
        </p:txBody>
      </p:sp>
      <p:sp>
        <p:nvSpPr>
          <p:cNvPr id="3" name="2 Título"/>
          <p:cNvSpPr>
            <a:spLocks noGrp="1"/>
          </p:cNvSpPr>
          <p:nvPr>
            <p:ph type="title"/>
          </p:nvPr>
        </p:nvSpPr>
        <p:spPr>
          <a:xfrm>
            <a:off x="0" y="274638"/>
            <a:ext cx="9036496" cy="1143000"/>
          </a:xfrm>
        </p:spPr>
        <p:txBody>
          <a:bodyPr>
            <a:normAutofit/>
          </a:bodyPr>
          <a:lstStyle/>
          <a:p>
            <a:r>
              <a:rPr lang="es-PE" sz="3600" dirty="0" smtClean="0"/>
              <a:t>NEUTRALIDAD CLIMATICA=CERO NETO</a:t>
            </a:r>
            <a:endParaRPr lang="es-PE" sz="3600" dirty="0"/>
          </a:p>
        </p:txBody>
      </p:sp>
    </p:spTree>
    <p:extLst>
      <p:ext uri="{BB962C8B-B14F-4D97-AF65-F5344CB8AC3E}">
        <p14:creationId xmlns:p14="http://schemas.microsoft.com/office/powerpoint/2010/main" val="33364178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PE" dirty="0"/>
              <a:t>Por un lado, EEUU afirmó que en 2025 sus emisiones serían entre 26% y 28% menores a los niveles del 2005. De esta manera, Obama busca que en 2050 su emisión de gases sea 80% menor a la que emitía en 2005.</a:t>
            </a:r>
          </a:p>
        </p:txBody>
      </p:sp>
      <p:sp>
        <p:nvSpPr>
          <p:cNvPr id="3" name="2 Título"/>
          <p:cNvSpPr>
            <a:spLocks noGrp="1"/>
          </p:cNvSpPr>
          <p:nvPr>
            <p:ph type="title"/>
          </p:nvPr>
        </p:nvSpPr>
        <p:spPr/>
        <p:txBody>
          <a:bodyPr/>
          <a:lstStyle/>
          <a:p>
            <a:r>
              <a:rPr lang="es-PE" dirty="0" smtClean="0"/>
              <a:t>ACUERDO CHINA-USA</a:t>
            </a:r>
            <a:endParaRPr lang="es-PE" dirty="0"/>
          </a:p>
        </p:txBody>
      </p:sp>
    </p:spTree>
    <p:extLst>
      <p:ext uri="{BB962C8B-B14F-4D97-AF65-F5344CB8AC3E}">
        <p14:creationId xmlns:p14="http://schemas.microsoft.com/office/powerpoint/2010/main" val="8618876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PE" dirty="0"/>
              <a:t>Los gobiernos de los países del G-20 gastan 88.000 millones de dólares anuales en subvenciones  para la exploración de los combustibles fósiles.</a:t>
            </a:r>
          </a:p>
        </p:txBody>
      </p:sp>
      <p:sp>
        <p:nvSpPr>
          <p:cNvPr id="3" name="2 Título"/>
          <p:cNvSpPr>
            <a:spLocks noGrp="1"/>
          </p:cNvSpPr>
          <p:nvPr>
            <p:ph type="title"/>
          </p:nvPr>
        </p:nvSpPr>
        <p:spPr/>
        <p:txBody>
          <a:bodyPr/>
          <a:lstStyle/>
          <a:p>
            <a:r>
              <a:rPr lang="es-PE" dirty="0" smtClean="0"/>
              <a:t>SUBVENCION COMBUSTIBLES</a:t>
            </a:r>
            <a:endParaRPr lang="es-PE" dirty="0"/>
          </a:p>
        </p:txBody>
      </p:sp>
    </p:spTree>
    <p:extLst>
      <p:ext uri="{BB962C8B-B14F-4D97-AF65-F5344CB8AC3E}">
        <p14:creationId xmlns:p14="http://schemas.microsoft.com/office/powerpoint/2010/main" val="3052912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ES" dirty="0" smtClean="0"/>
              <a:t>Es </a:t>
            </a:r>
            <a:r>
              <a:rPr lang="es-ES" dirty="0"/>
              <a:t>el tratado internacional ambiental que busca darle solución a la problemática del cambio climático. Se firmó justo después de la Cumbre de Río de 1992 y entró en vigor en 1994. Actualmente, todos los países miembros de la ONU hacen parte de la Convención. </a:t>
            </a:r>
            <a:r>
              <a:rPr lang="es-ES" dirty="0" smtClean="0"/>
              <a:t/>
            </a:r>
            <a:br>
              <a:rPr lang="es-ES" dirty="0" smtClean="0"/>
            </a:br>
            <a:r>
              <a:rPr lang="es-ES" dirty="0" smtClean="0"/>
              <a:t/>
            </a:r>
            <a:br>
              <a:rPr lang="es-ES" dirty="0" smtClean="0"/>
            </a:br>
            <a:r>
              <a:rPr lang="es-ES" dirty="0" smtClean="0"/>
              <a:t>La </a:t>
            </a:r>
            <a:r>
              <a:rPr lang="es-ES" dirty="0"/>
              <a:t>Convención </a:t>
            </a:r>
            <a:r>
              <a:rPr lang="es-ES" dirty="0" smtClean="0"/>
              <a:t>buscaba:</a:t>
            </a:r>
          </a:p>
          <a:p>
            <a:pPr lvl="1"/>
            <a:r>
              <a:rPr lang="es-ES" dirty="0" smtClean="0"/>
              <a:t>Estabilizar </a:t>
            </a:r>
            <a:r>
              <a:rPr lang="es-ES" dirty="0"/>
              <a:t>las concentraciones de gases de efecto invernadero a un nivel que permita la adaptación natural de los </a:t>
            </a:r>
            <a:r>
              <a:rPr lang="es-ES" dirty="0" smtClean="0"/>
              <a:t>ecosistemas</a:t>
            </a:r>
          </a:p>
          <a:p>
            <a:pPr lvl="1"/>
            <a:r>
              <a:rPr lang="es-ES" dirty="0" smtClean="0"/>
              <a:t>Asegurar </a:t>
            </a:r>
            <a:r>
              <a:rPr lang="es-ES" dirty="0"/>
              <a:t>que la producción de alimentos no se vea amenazada y que el desarrollo económico se lleve a cabo de manera sostenible.</a:t>
            </a:r>
          </a:p>
        </p:txBody>
      </p:sp>
      <p:sp>
        <p:nvSpPr>
          <p:cNvPr id="2" name="1 Título"/>
          <p:cNvSpPr>
            <a:spLocks noGrp="1"/>
          </p:cNvSpPr>
          <p:nvPr>
            <p:ph type="title"/>
          </p:nvPr>
        </p:nvSpPr>
        <p:spPr>
          <a:xfrm>
            <a:off x="785786" y="214290"/>
            <a:ext cx="8229600" cy="1143000"/>
          </a:xfrm>
        </p:spPr>
        <p:txBody>
          <a:bodyPr>
            <a:normAutofit fontScale="90000"/>
          </a:bodyPr>
          <a:lstStyle/>
          <a:p>
            <a:r>
              <a:rPr lang="es-ES" sz="3200" b="1" cap="all" dirty="0"/>
              <a:t>QUÉ ES LA CONVENCIÓN MARCO DE CAMBIO CLIMÁTICO DE LAS NACIONES UNIDAS?</a:t>
            </a:r>
            <a:endParaRPr lang="es-E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107504" y="1268760"/>
            <a:ext cx="4388296" cy="5400600"/>
          </a:xfrm>
        </p:spPr>
        <p:txBody>
          <a:bodyPr>
            <a:normAutofit fontScale="92500" lnSpcReduction="20000"/>
          </a:bodyPr>
          <a:lstStyle/>
          <a:p>
            <a:r>
              <a:rPr lang="es-ES" dirty="0"/>
              <a:t>En 1998 se </a:t>
            </a:r>
            <a:r>
              <a:rPr lang="es-ES" dirty="0" smtClean="0"/>
              <a:t>crea </a:t>
            </a:r>
            <a:r>
              <a:rPr lang="es-ES" dirty="0"/>
              <a:t>el </a:t>
            </a:r>
            <a:r>
              <a:rPr lang="es-ES" b="1" dirty="0"/>
              <a:t>Grupo Intergubernamental de Expertos sobre el Cambio Climático</a:t>
            </a:r>
            <a:r>
              <a:rPr lang="es-ES" dirty="0"/>
              <a:t> (</a:t>
            </a:r>
            <a:r>
              <a:rPr lang="es-ES" dirty="0" smtClean="0"/>
              <a:t>IPCC) </a:t>
            </a:r>
            <a:r>
              <a:rPr lang="es-ES" dirty="0"/>
              <a:t>cuya función es </a:t>
            </a:r>
            <a:r>
              <a:rPr lang="es-ES" dirty="0" smtClean="0"/>
              <a:t>proveer  evaluaciones fiables </a:t>
            </a:r>
            <a:r>
              <a:rPr lang="es-ES" dirty="0"/>
              <a:t>a los países miembros de la Convención para que puedan tomar decisiones políticas con </a:t>
            </a:r>
            <a:r>
              <a:rPr lang="es-ES" dirty="0" smtClean="0"/>
              <a:t>una base científica.</a:t>
            </a:r>
          </a:p>
          <a:p>
            <a:r>
              <a:rPr lang="es-ES" dirty="0" smtClean="0"/>
              <a:t>5TA Reporte de </a:t>
            </a:r>
            <a:r>
              <a:rPr lang="es-ES" dirty="0" err="1" smtClean="0"/>
              <a:t>evalaucion</a:t>
            </a:r>
            <a:endParaRPr lang="es-ES" dirty="0"/>
          </a:p>
        </p:txBody>
      </p:sp>
      <p:sp>
        <p:nvSpPr>
          <p:cNvPr id="4" name="3 Marcador de contenido"/>
          <p:cNvSpPr>
            <a:spLocks noGrp="1"/>
          </p:cNvSpPr>
          <p:nvPr>
            <p:ph sz="half" idx="2"/>
          </p:nvPr>
        </p:nvSpPr>
        <p:spPr/>
        <p:txBody>
          <a:bodyPr>
            <a:normAutofit fontScale="92500" lnSpcReduction="20000"/>
          </a:bodyPr>
          <a:lstStyle/>
          <a:p>
            <a:endParaRPr lang="es-PE" dirty="0"/>
          </a:p>
        </p:txBody>
      </p:sp>
      <p:sp>
        <p:nvSpPr>
          <p:cNvPr id="2" name="1 Título"/>
          <p:cNvSpPr>
            <a:spLocks noGrp="1"/>
          </p:cNvSpPr>
          <p:nvPr>
            <p:ph type="title"/>
          </p:nvPr>
        </p:nvSpPr>
        <p:spPr/>
        <p:txBody>
          <a:bodyPr/>
          <a:lstStyle/>
          <a:p>
            <a:r>
              <a:rPr lang="es-ES" b="1" cap="all" dirty="0"/>
              <a:t>¿QUÉ ES EL IPCC?</a:t>
            </a:r>
            <a:endParaRPr lang="es-E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7933" y="1412776"/>
            <a:ext cx="4230027" cy="5184576"/>
          </a:xfrm>
          <a:prstGeom prst="rect">
            <a:avLst/>
          </a:prstGeom>
          <a:noFill/>
          <a:ln>
            <a:noFill/>
          </a:ln>
          <a:effectLst/>
        </p:spPr>
      </p:pic>
    </p:spTree>
    <p:extLst>
      <p:ext uri="{BB962C8B-B14F-4D97-AF65-F5344CB8AC3E}">
        <p14:creationId xmlns:p14="http://schemas.microsoft.com/office/powerpoint/2010/main" val="3565412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PE" dirty="0" smtClean="0"/>
              <a:t>GT 1: bases físicas de CC</a:t>
            </a:r>
          </a:p>
          <a:p>
            <a:r>
              <a:rPr lang="es-PE" dirty="0" smtClean="0"/>
              <a:t>GT 2: Del impacto, la adaptación y la vulnerabilidad</a:t>
            </a:r>
          </a:p>
          <a:p>
            <a:r>
              <a:rPr lang="es-PE" dirty="0" smtClean="0"/>
              <a:t>GT 3: De la mitigación</a:t>
            </a:r>
          </a:p>
          <a:p>
            <a:r>
              <a:rPr lang="es-PE" dirty="0" smtClean="0"/>
              <a:t>Grupo especial: medición inventario nacional de gases </a:t>
            </a:r>
            <a:r>
              <a:rPr lang="es-PE" smtClean="0"/>
              <a:t>efecto invernad</a:t>
            </a:r>
            <a:endParaRPr lang="es-PE" dirty="0"/>
          </a:p>
        </p:txBody>
      </p:sp>
      <p:sp>
        <p:nvSpPr>
          <p:cNvPr id="3" name="2 Título"/>
          <p:cNvSpPr>
            <a:spLocks noGrp="1"/>
          </p:cNvSpPr>
          <p:nvPr>
            <p:ph type="title"/>
          </p:nvPr>
        </p:nvSpPr>
        <p:spPr/>
        <p:txBody>
          <a:bodyPr/>
          <a:lstStyle/>
          <a:p>
            <a:r>
              <a:rPr lang="es-PE" dirty="0" smtClean="0"/>
              <a:t>Grupos de Trabajo IPCC</a:t>
            </a:r>
            <a:endParaRPr lang="es-PE" dirty="0"/>
          </a:p>
        </p:txBody>
      </p:sp>
    </p:spTree>
    <p:extLst>
      <p:ext uri="{BB962C8B-B14F-4D97-AF65-F5344CB8AC3E}">
        <p14:creationId xmlns:p14="http://schemas.microsoft.com/office/powerpoint/2010/main" val="1254480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ES" b="1" dirty="0"/>
              <a:t>La Conferencia de las Partes (COP) </a:t>
            </a:r>
            <a:r>
              <a:rPr lang="es-ES" dirty="0"/>
              <a:t>es el máximo órgano decisorio de la Convención Marco de Cambio Climático de las Naciones Unidas. Está conformado por la partes, es decir, aquellos países que han ratificado el tratado. Es el único órgano que puede tomar decisiones de la implementación del tratado. No es permanente, se forma cada vez que se reúnen y su periodicidad está definida en la Convención. En el caso de la Convención Marco de Cambio Climático de las Naciones Unidas, la COP se lleva a cabo anualmente.</a:t>
            </a:r>
          </a:p>
        </p:txBody>
      </p:sp>
      <p:sp>
        <p:nvSpPr>
          <p:cNvPr id="2" name="1 Título"/>
          <p:cNvSpPr>
            <a:spLocks noGrp="1"/>
          </p:cNvSpPr>
          <p:nvPr>
            <p:ph type="title"/>
          </p:nvPr>
        </p:nvSpPr>
        <p:spPr/>
        <p:txBody>
          <a:bodyPr/>
          <a:lstStyle/>
          <a:p>
            <a:r>
              <a:rPr lang="es-ES" b="1" cap="all" dirty="0"/>
              <a:t>QUÉ ES LA COP?</a:t>
            </a:r>
            <a:endParaRPr lang="es-ES" dirty="0"/>
          </a:p>
        </p:txBody>
      </p:sp>
    </p:spTree>
    <p:extLst>
      <p:ext uri="{BB962C8B-B14F-4D97-AF65-F5344CB8AC3E}">
        <p14:creationId xmlns:p14="http://schemas.microsoft.com/office/powerpoint/2010/main" val="4267633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a:t>El objetivo </a:t>
            </a:r>
            <a:r>
              <a:rPr lang="es-ES" dirty="0" smtClean="0"/>
              <a:t>era </a:t>
            </a:r>
            <a:r>
              <a:rPr lang="es-ES" dirty="0"/>
              <a:t>muy general: no establecía metas específicas ni un calendario de cumplimiento de las obligaciones. Por esa razón, en 1994 cuando se celebró la primera Conferencia de las Partes de la Convención en Bonn, Alemania, los países se dieron cuenta de que con la Convención se habían quedado cortos y empezaron a negociar un protocolo.</a:t>
            </a:r>
          </a:p>
        </p:txBody>
      </p:sp>
      <p:sp>
        <p:nvSpPr>
          <p:cNvPr id="2" name="1 Título"/>
          <p:cNvSpPr>
            <a:spLocks noGrp="1"/>
          </p:cNvSpPr>
          <p:nvPr>
            <p:ph type="title"/>
          </p:nvPr>
        </p:nvSpPr>
        <p:spPr/>
        <p:txBody>
          <a:bodyPr>
            <a:normAutofit/>
          </a:bodyPr>
          <a:lstStyle/>
          <a:p>
            <a:r>
              <a:rPr lang="es-ES" sz="3200" b="1" cap="all" dirty="0"/>
              <a:t>CUÁLES SON LAS PRINCIPALES DEBILIDADES DE ESTA CONVENCIÓN?</a:t>
            </a:r>
            <a:endParaRPr lang="es-ES"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107504" y="1340768"/>
            <a:ext cx="4388296" cy="5517232"/>
          </a:xfrm>
        </p:spPr>
        <p:txBody>
          <a:bodyPr>
            <a:noAutofit/>
          </a:bodyPr>
          <a:lstStyle/>
          <a:p>
            <a:r>
              <a:rPr lang="es-ES" sz="1600" dirty="0"/>
              <a:t>Entre 1994 y 1997 se negocia y se adopta el Protocolo de Kioto </a:t>
            </a:r>
            <a:r>
              <a:rPr lang="es-ES" sz="1600" dirty="0" smtClean="0"/>
              <a:t>que, </a:t>
            </a:r>
            <a:r>
              <a:rPr lang="es-ES" sz="1600" dirty="0"/>
              <a:t>tiene metas de reducción de gases efecto invernadero específicas. </a:t>
            </a:r>
            <a:endParaRPr lang="es-ES" sz="1600" dirty="0" smtClean="0"/>
          </a:p>
          <a:p>
            <a:r>
              <a:rPr lang="es-ES" sz="1600" dirty="0" smtClean="0"/>
              <a:t>El </a:t>
            </a:r>
            <a:r>
              <a:rPr lang="es-ES" sz="1600" dirty="0"/>
              <a:t>Protocolo divide a las partes en dos: los países desarrollados que tienen la obligación de mitigar (países anexo 1) y los países en vía de desarrollo que tienen la obligación periódica de informar sobre el estado de sus emisiones (países no anexo 1). </a:t>
            </a:r>
            <a:r>
              <a:rPr lang="es-ES" sz="1600" dirty="0" smtClean="0"/>
              <a:t/>
            </a:r>
            <a:br>
              <a:rPr lang="es-ES" sz="1600" dirty="0" smtClean="0"/>
            </a:br>
            <a:r>
              <a:rPr lang="es-ES" sz="1600" dirty="0" smtClean="0"/>
              <a:t/>
            </a:r>
            <a:br>
              <a:rPr lang="es-ES" sz="1600" dirty="0" smtClean="0"/>
            </a:br>
            <a:r>
              <a:rPr lang="es-ES" sz="1600" dirty="0"/>
              <a:t>El objetivo del Protocolo era que los países anexo 1 llevarán a cabo acciones que les permitieran reducir sus emisiones al menos en un 5% en relación al estado de sus emisiones en 1990. Esta reducción se tenía que realizar durante el periodo de compromiso que era de 2008 a 2012.</a:t>
            </a:r>
          </a:p>
        </p:txBody>
      </p:sp>
      <p:sp>
        <p:nvSpPr>
          <p:cNvPr id="7" name="6 Marcador de contenido"/>
          <p:cNvSpPr>
            <a:spLocks noGrp="1"/>
          </p:cNvSpPr>
          <p:nvPr>
            <p:ph sz="half" idx="2"/>
          </p:nvPr>
        </p:nvSpPr>
        <p:spPr/>
        <p:txBody>
          <a:bodyPr>
            <a:normAutofit/>
          </a:bodyPr>
          <a:lstStyle/>
          <a:p>
            <a:endParaRPr lang="es-PE" dirty="0"/>
          </a:p>
        </p:txBody>
      </p:sp>
      <p:sp>
        <p:nvSpPr>
          <p:cNvPr id="2" name="1 Título"/>
          <p:cNvSpPr>
            <a:spLocks noGrp="1"/>
          </p:cNvSpPr>
          <p:nvPr>
            <p:ph type="title"/>
          </p:nvPr>
        </p:nvSpPr>
        <p:spPr>
          <a:xfrm>
            <a:off x="457200" y="0"/>
            <a:ext cx="8229600" cy="1196752"/>
          </a:xfrm>
        </p:spPr>
        <p:txBody>
          <a:bodyPr>
            <a:normAutofit fontScale="90000"/>
          </a:bodyPr>
          <a:lstStyle/>
          <a:p>
            <a:r>
              <a:rPr lang="es-ES" b="1" cap="all" dirty="0"/>
              <a:t>¿QUÉ ES EL PROTOCOLO DE KIOTO?</a:t>
            </a:r>
            <a:endParaRPr lang="es-E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1340768"/>
            <a:ext cx="4248472"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ES" dirty="0"/>
              <a:t>La Convención dividió a los países parte en dos grupos: países anexo 1 y no anexo 1. Los primeros eran los países desarrollados y aquellos cuya economía estaba en una fase de transición, por ejemplo, los países de Europa del este. Estos eran los países que tenían que llevar a cabo acciones de mitigación. Por otra parte, los países no anexo 1 son los países en vía de desarrollo que no tenían obligaciones de mitigar. El Protocolo de Kioto mantuvo esta división.</a:t>
            </a:r>
          </a:p>
        </p:txBody>
      </p:sp>
      <p:sp>
        <p:nvSpPr>
          <p:cNvPr id="2" name="1 Título"/>
          <p:cNvSpPr>
            <a:spLocks noGrp="1"/>
          </p:cNvSpPr>
          <p:nvPr>
            <p:ph type="title"/>
          </p:nvPr>
        </p:nvSpPr>
        <p:spPr/>
        <p:txBody>
          <a:bodyPr>
            <a:normAutofit fontScale="90000"/>
          </a:bodyPr>
          <a:lstStyle/>
          <a:p>
            <a:r>
              <a:rPr lang="es-ES" b="1" cap="all" dirty="0"/>
              <a:t>¿QUÉ SON LOS PAÍSES ANEXO 1 Y LOS NO ANEXO 1?</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r>
              <a:rPr lang="es-ES" dirty="0"/>
              <a:t>No. Durante la COP en Copenhague se intentó negociar un nuevo periodo de cumplimiento del Protocolo de Kioto que rigiera después de 2012 y que tuviera nuevas metas de reducción de emisiones. Sin embargo, a pesar de la enorme expectativa de la sociedad civil, los países no llegaron a ningún acuerdo. El Protocolo casi llega a su fin en 2012 y entonces, los países afanados por no quedarse sin un acuerdo internacional que estableciera obligaciones de mitigación, negociaron un segundo periodo de cumplimiento del Protocolo de Kioto. Este pretendía extender las obligaciones del Protocolo hasta 2020. Pocos países lo han ratificado así que aún no ha entrado en vigor.</a:t>
            </a:r>
          </a:p>
        </p:txBody>
      </p:sp>
      <p:sp>
        <p:nvSpPr>
          <p:cNvPr id="2" name="1 Título"/>
          <p:cNvSpPr>
            <a:spLocks noGrp="1"/>
          </p:cNvSpPr>
          <p:nvPr>
            <p:ph type="title"/>
          </p:nvPr>
        </p:nvSpPr>
        <p:spPr/>
        <p:txBody>
          <a:bodyPr>
            <a:normAutofit fontScale="90000"/>
          </a:bodyPr>
          <a:lstStyle/>
          <a:p>
            <a:r>
              <a:rPr lang="es-ES" b="1" cap="all" dirty="0"/>
              <a:t>¿SIGUE VIGENTE EL PROTOCOLO DE KIOTO?</a:t>
            </a:r>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113</TotalTime>
  <Words>905</Words>
  <Application>Microsoft Office PowerPoint</Application>
  <PresentationFormat>On-screen Show (4:3)</PresentationFormat>
  <Paragraphs>42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Concurrencia</vt:lpstr>
      <vt:lpstr>INTRODUCCION AL DEBATE SOBRE CAMBIO CLIMATICO Y LA COP 20</vt:lpstr>
      <vt:lpstr>QUÉ ES LA CONVENCIÓN MARCO DE CAMBIO CLIMÁTICO DE LAS NACIONES UNIDAS?</vt:lpstr>
      <vt:lpstr>¿QUÉ ES EL IPCC?</vt:lpstr>
      <vt:lpstr>Grupos de Trabajo IPCC</vt:lpstr>
      <vt:lpstr>QUÉ ES LA COP?</vt:lpstr>
      <vt:lpstr>CUÁLES SON LAS PRINCIPALES DEBILIDADES DE ESTA CONVENCIÓN?</vt:lpstr>
      <vt:lpstr>¿QUÉ ES EL PROTOCOLO DE KIOTO?</vt:lpstr>
      <vt:lpstr>¿QUÉ SON LOS PAÍSES ANEXO 1 Y LOS NO ANEXO 1?</vt:lpstr>
      <vt:lpstr>¿SIGUE VIGENTE EL PROTOCOLO DE KIOTO?</vt:lpstr>
      <vt:lpstr>POR QUÉ ES IMPORTANTE LA COP DE LIMA?</vt:lpstr>
      <vt:lpstr>BLOQUES EN LA COP</vt:lpstr>
      <vt:lpstr>Momento politico</vt:lpstr>
      <vt:lpstr>PowerPoint Presentation</vt:lpstr>
      <vt:lpstr>NEUTRALIDAD CLIMATICA=CERO NETO</vt:lpstr>
      <vt:lpstr>ACUERDO CHINA-USA</vt:lpstr>
      <vt:lpstr>SUBVENCION COMBUSTIBLES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Administrador</dc:creator>
  <cp:lastModifiedBy>Ali.Howes</cp:lastModifiedBy>
  <cp:revision>9</cp:revision>
  <dcterms:created xsi:type="dcterms:W3CDTF">2014-11-15T21:35:50Z</dcterms:created>
  <dcterms:modified xsi:type="dcterms:W3CDTF">2014-12-12T21:15:07Z</dcterms:modified>
</cp:coreProperties>
</file>